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800" r:id="rId1"/>
  </p:sldMasterIdLst>
  <p:notesMasterIdLst>
    <p:notesMasterId r:id="rId35"/>
  </p:notesMasterIdLst>
  <p:handoutMasterIdLst>
    <p:handoutMasterId r:id="rId36"/>
  </p:handoutMasterIdLst>
  <p:sldIdLst>
    <p:sldId id="256" r:id="rId2"/>
    <p:sldId id="296" r:id="rId3"/>
    <p:sldId id="332" r:id="rId4"/>
    <p:sldId id="334" r:id="rId5"/>
    <p:sldId id="333" r:id="rId6"/>
    <p:sldId id="335" r:id="rId7"/>
    <p:sldId id="336" r:id="rId8"/>
    <p:sldId id="337" r:id="rId9"/>
    <p:sldId id="341" r:id="rId10"/>
    <p:sldId id="342" r:id="rId11"/>
    <p:sldId id="344" r:id="rId12"/>
    <p:sldId id="345" r:id="rId13"/>
    <p:sldId id="346" r:id="rId14"/>
    <p:sldId id="343" r:id="rId15"/>
    <p:sldId id="338" r:id="rId16"/>
    <p:sldId id="339" r:id="rId17"/>
    <p:sldId id="340" r:id="rId18"/>
    <p:sldId id="348" r:id="rId19"/>
    <p:sldId id="349" r:id="rId20"/>
    <p:sldId id="347" r:id="rId21"/>
    <p:sldId id="350" r:id="rId22"/>
    <p:sldId id="351" r:id="rId23"/>
    <p:sldId id="352" r:id="rId24"/>
    <p:sldId id="353" r:id="rId25"/>
    <p:sldId id="355" r:id="rId26"/>
    <p:sldId id="357" r:id="rId27"/>
    <p:sldId id="358" r:id="rId28"/>
    <p:sldId id="360" r:id="rId29"/>
    <p:sldId id="359" r:id="rId30"/>
    <p:sldId id="354" r:id="rId31"/>
    <p:sldId id="362" r:id="rId32"/>
    <p:sldId id="356" r:id="rId33"/>
    <p:sldId id="361" r:id="rId34"/>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808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25" autoAdjust="0"/>
    <p:restoredTop sz="78303" autoAdjust="0"/>
  </p:normalViewPr>
  <p:slideViewPr>
    <p:cSldViewPr snapToObjects="1" showGuides="1">
      <p:cViewPr varScale="1">
        <p:scale>
          <a:sx n="83" d="100"/>
          <a:sy n="83" d="100"/>
        </p:scale>
        <p:origin x="-2416" y="-88"/>
      </p:cViewPr>
      <p:guideLst>
        <p:guide orient="horz" pos="2928"/>
        <p:guide orient="horz" pos="2160"/>
        <p:guide pos="2880"/>
      </p:guideLst>
    </p:cSldViewPr>
  </p:slideViewPr>
  <p:outlineViewPr>
    <p:cViewPr>
      <p:scale>
        <a:sx n="33" d="100"/>
        <a:sy n="33" d="100"/>
      </p:scale>
      <p:origin x="0" y="1496"/>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A0FAA9A4-ABEB-4F40-82DF-D43B613B125E}" type="datetime1">
              <a:rPr lang="en-US" smtClean="0"/>
              <a:pPr/>
              <a:t>13-9-21</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458D1C2E-3AA4-E249-8B06-2DFD924FC777}" type="slidenum">
              <a:rPr lang="en-US" smtClean="0"/>
              <a:pPr/>
              <a:t>‹#›</a:t>
            </a:fld>
            <a:endParaRPr lang="en-US"/>
          </a:p>
        </p:txBody>
      </p:sp>
    </p:spTree>
    <p:extLst>
      <p:ext uri="{BB962C8B-B14F-4D97-AF65-F5344CB8AC3E}">
        <p14:creationId xmlns:p14="http://schemas.microsoft.com/office/powerpoint/2010/main" val="178716375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9B2F8F4E-245C-F54F-B6AF-7BC407A9906E}" type="datetime1">
              <a:rPr lang="en-US" smtClean="0"/>
              <a:pPr/>
              <a:t>13-9-21</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E5611847-43E8-F148-9896-634BD6742F8B}" type="slidenum">
              <a:rPr lang="en-US" smtClean="0"/>
              <a:pPr/>
              <a:t>‹#›</a:t>
            </a:fld>
            <a:endParaRPr lang="en-US"/>
          </a:p>
        </p:txBody>
      </p:sp>
    </p:spTree>
    <p:extLst>
      <p:ext uri="{BB962C8B-B14F-4D97-AF65-F5344CB8AC3E}">
        <p14:creationId xmlns:p14="http://schemas.microsoft.com/office/powerpoint/2010/main" val="3423754288"/>
      </p:ext>
    </p:extLst>
  </p:cSld>
  <p:clrMap bg1="lt1" tx1="dk1" bg2="lt2" tx2="dk2" accent1="accent1" accent2="accent2" accent3="accent3" accent4="accent4" accent5="accent5" accent6="accent6" hlink="hlink" folHlink="folHlink"/>
  <p:hf hd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KNN??</a:t>
            </a:r>
          </a:p>
          <a:p>
            <a:r>
              <a:rPr lang="en-US" dirty="0" smtClean="0"/>
              <a:t>NN??</a:t>
            </a:r>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E5611847-43E8-F148-9896-634BD6742F8B}" type="slidenum">
              <a:rPr lang="en-US" smtClean="0"/>
              <a:pPr/>
              <a:t>2</a:t>
            </a:fld>
            <a:endParaRPr lang="en-US"/>
          </a:p>
        </p:txBody>
      </p:sp>
    </p:spTree>
    <p:extLst>
      <p:ext uri="{BB962C8B-B14F-4D97-AF65-F5344CB8AC3E}">
        <p14:creationId xmlns:p14="http://schemas.microsoft.com/office/powerpoint/2010/main" val="2473154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p(\</a:t>
            </a:r>
            <a:r>
              <a:rPr lang="en-US" sz="1200" kern="1200" dirty="0" err="1" smtClean="0">
                <a:solidFill>
                  <a:schemeClr val="tx1"/>
                </a:solidFill>
                <a:latin typeface="+mn-lt"/>
                <a:ea typeface="+mn-ea"/>
                <a:cs typeface="+mn-cs"/>
              </a:rPr>
              <a:t>theta|D</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frac</a:t>
            </a:r>
            <a:r>
              <a:rPr lang="en-US" sz="1200" kern="1200" dirty="0" smtClean="0">
                <a:solidFill>
                  <a:schemeClr val="tx1"/>
                </a:solidFill>
                <a:latin typeface="+mn-lt"/>
                <a:ea typeface="+mn-ea"/>
                <a:cs typeface="+mn-cs"/>
              </a:rPr>
              <a:t>{p(D|\theta)p(\theta)}{p(D)}</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\theta&amp;=\</a:t>
            </a:r>
            <a:r>
              <a:rPr lang="en-US" sz="1200" kern="1200" dirty="0" err="1" smtClean="0">
                <a:solidFill>
                  <a:schemeClr val="tx1"/>
                </a:solidFill>
                <a:latin typeface="+mn-lt"/>
                <a:ea typeface="+mn-ea"/>
                <a:cs typeface="+mn-cs"/>
              </a:rPr>
              <a:t>arg</a:t>
            </a:r>
            <a:r>
              <a:rPr lang="en-US" sz="1200" kern="1200" dirty="0" smtClean="0">
                <a:solidFill>
                  <a:schemeClr val="tx1"/>
                </a:solidFill>
                <a:latin typeface="+mn-lt"/>
                <a:ea typeface="+mn-ea"/>
                <a:cs typeface="+mn-cs"/>
              </a:rPr>
              <a:t>\max_\theta{p(\</a:t>
            </a:r>
            <a:r>
              <a:rPr lang="en-US" sz="1200" kern="1200" dirty="0" err="1" smtClean="0">
                <a:solidFill>
                  <a:schemeClr val="tx1"/>
                </a:solidFill>
                <a:latin typeface="+mn-lt"/>
                <a:ea typeface="+mn-ea"/>
                <a:cs typeface="+mn-cs"/>
              </a:rPr>
              <a:t>theta|D</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&amp;=\</a:t>
            </a:r>
            <a:r>
              <a:rPr lang="en-US" sz="1200" kern="1200" dirty="0" err="1" smtClean="0">
                <a:solidFill>
                  <a:schemeClr val="tx1"/>
                </a:solidFill>
                <a:latin typeface="+mn-lt"/>
                <a:ea typeface="+mn-ea"/>
                <a:cs typeface="+mn-cs"/>
              </a:rPr>
              <a:t>arg</a:t>
            </a:r>
            <a:r>
              <a:rPr lang="en-US" sz="1200" kern="1200" dirty="0" smtClean="0">
                <a:solidFill>
                  <a:schemeClr val="tx1"/>
                </a:solidFill>
                <a:latin typeface="+mn-lt"/>
                <a:ea typeface="+mn-ea"/>
                <a:cs typeface="+mn-cs"/>
              </a:rPr>
              <a:t>\max_\theta{\</a:t>
            </a:r>
            <a:r>
              <a:rPr lang="en-US" sz="1200" kern="1200" dirty="0" err="1" smtClean="0">
                <a:solidFill>
                  <a:schemeClr val="tx1"/>
                </a:solidFill>
                <a:latin typeface="+mn-lt"/>
                <a:ea typeface="+mn-ea"/>
                <a:cs typeface="+mn-cs"/>
              </a:rPr>
              <a:t>frac</a:t>
            </a:r>
            <a:r>
              <a:rPr lang="en-US" sz="1200" kern="1200" dirty="0" smtClean="0">
                <a:solidFill>
                  <a:schemeClr val="tx1"/>
                </a:solidFill>
                <a:latin typeface="+mn-lt"/>
                <a:ea typeface="+mn-ea"/>
                <a:cs typeface="+mn-cs"/>
              </a:rPr>
              <a:t>{p(D|\theta)P(\theta)}{p(D)}}\\</a:t>
            </a:r>
          </a:p>
          <a:p>
            <a:r>
              <a:rPr lang="en-US" sz="1200" kern="1200" dirty="0" smtClean="0">
                <a:solidFill>
                  <a:schemeClr val="tx1"/>
                </a:solidFill>
                <a:latin typeface="+mn-lt"/>
                <a:ea typeface="+mn-ea"/>
                <a:cs typeface="+mn-cs"/>
              </a:rPr>
              <a:t>&amp;=\</a:t>
            </a:r>
            <a:r>
              <a:rPr lang="en-US" sz="1200" kern="1200" dirty="0" err="1" smtClean="0">
                <a:solidFill>
                  <a:schemeClr val="tx1"/>
                </a:solidFill>
                <a:latin typeface="+mn-lt"/>
                <a:ea typeface="+mn-ea"/>
                <a:cs typeface="+mn-cs"/>
              </a:rPr>
              <a:t>arg</a:t>
            </a:r>
            <a:r>
              <a:rPr lang="en-US" sz="1200" kern="1200" dirty="0" smtClean="0">
                <a:solidFill>
                  <a:schemeClr val="tx1"/>
                </a:solidFill>
                <a:latin typeface="+mn-lt"/>
                <a:ea typeface="+mn-ea"/>
                <a:cs typeface="+mn-cs"/>
              </a:rPr>
              <a:t>\max_\theta{p(D|\theta)p(\theta)}\\</a:t>
            </a:r>
          </a:p>
          <a:p>
            <a:r>
              <a:rPr lang="en-US" sz="1200" kern="1200" dirty="0" smtClean="0">
                <a:solidFill>
                  <a:schemeClr val="tx1"/>
                </a:solidFill>
                <a:latin typeface="+mn-lt"/>
                <a:ea typeface="+mn-ea"/>
                <a:cs typeface="+mn-cs"/>
              </a:rPr>
              <a:t>&amp;=\</a:t>
            </a:r>
            <a:r>
              <a:rPr lang="en-US" sz="1200" kern="1200" dirty="0" err="1" smtClean="0">
                <a:solidFill>
                  <a:schemeClr val="tx1"/>
                </a:solidFill>
                <a:latin typeface="+mn-lt"/>
                <a:ea typeface="+mn-ea"/>
                <a:cs typeface="+mn-cs"/>
              </a:rPr>
              <a:t>arg</a:t>
            </a:r>
            <a:r>
              <a:rPr lang="en-US" sz="1200" kern="1200" dirty="0" smtClean="0">
                <a:solidFill>
                  <a:schemeClr val="tx1"/>
                </a:solidFill>
                <a:latin typeface="+mn-lt"/>
                <a:ea typeface="+mn-ea"/>
                <a:cs typeface="+mn-cs"/>
              </a:rPr>
              <a:t>\max_\theta{(\log{p(D|\theta)}+\log{p(\theta))}}</a:t>
            </a:r>
          </a:p>
          <a:p>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E5611847-43E8-F148-9896-634BD6742F8B}" type="slidenum">
              <a:rPr lang="en-US" smtClean="0"/>
              <a:pPr/>
              <a:t>11</a:t>
            </a:fld>
            <a:endParaRPr lang="en-US"/>
          </a:p>
        </p:txBody>
      </p:sp>
    </p:spTree>
    <p:extLst>
      <p:ext uri="{BB962C8B-B14F-4D97-AF65-F5344CB8AC3E}">
        <p14:creationId xmlns:p14="http://schemas.microsoft.com/office/powerpoint/2010/main" val="2024960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需要注意的是</a:t>
            </a:r>
            <a:r>
              <a:rPr lang="en-US" altLang="zh-CN" sz="1200" kern="1200" dirty="0" smtClean="0">
                <a:solidFill>
                  <a:schemeClr val="tx1"/>
                </a:solidFill>
                <a:latin typeface="+mn-lt"/>
                <a:ea typeface="+mn-ea"/>
                <a:cs typeface="+mn-cs"/>
              </a:rPr>
              <a:t>L1</a:t>
            </a:r>
            <a:r>
              <a:rPr lang="zh-CN" altLang="en-US" sz="1200" kern="1200" dirty="0" smtClean="0">
                <a:solidFill>
                  <a:schemeClr val="tx1"/>
                </a:solidFill>
                <a:latin typeface="+mn-lt"/>
                <a:ea typeface="+mn-ea"/>
                <a:cs typeface="+mn-cs"/>
              </a:rPr>
              <a:t>在</a:t>
            </a:r>
            <a:r>
              <a:rPr lang="en-US" altLang="zh-CN" sz="1200" kern="1200" dirty="0" smtClean="0">
                <a:solidFill>
                  <a:schemeClr val="tx1"/>
                </a:solidFill>
                <a:latin typeface="+mn-lt"/>
                <a:ea typeface="+mn-ea"/>
                <a:cs typeface="+mn-cs"/>
              </a:rPr>
              <a:t>0</a:t>
            </a:r>
            <a:r>
              <a:rPr lang="zh-CN" altLang="en-US" sz="1200" kern="1200" dirty="0" smtClean="0">
                <a:solidFill>
                  <a:schemeClr val="tx1"/>
                </a:solidFill>
                <a:latin typeface="+mn-lt"/>
                <a:ea typeface="+mn-ea"/>
                <a:cs typeface="+mn-cs"/>
              </a:rPr>
              <a:t>处不可导，更新</a:t>
            </a:r>
            <a:r>
              <a:rPr lang="en-US" altLang="zh-CN" sz="1200" kern="1200" dirty="0" smtClean="0">
                <a:solidFill>
                  <a:schemeClr val="tx1"/>
                </a:solidFill>
                <a:latin typeface="+mn-lt"/>
                <a:ea typeface="+mn-ea"/>
                <a:cs typeface="+mn-cs"/>
              </a:rPr>
              <a:t>\theta</a:t>
            </a:r>
            <a:r>
              <a:rPr lang="zh-CN" altLang="en-US" sz="1200" kern="1200" dirty="0" smtClean="0">
                <a:solidFill>
                  <a:schemeClr val="tx1"/>
                </a:solidFill>
                <a:latin typeface="+mn-lt"/>
                <a:ea typeface="+mn-ea"/>
                <a:cs typeface="+mn-cs"/>
              </a:rPr>
              <a:t>时不能改变正负号</a:t>
            </a:r>
            <a:endParaRPr lang="en-US" altLang="zh-CN"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做</a:t>
            </a:r>
            <a:r>
              <a:rPr lang="en-US" altLang="zh-CN" sz="1200" kern="1200" dirty="0" err="1" smtClean="0">
                <a:solidFill>
                  <a:schemeClr val="tx1"/>
                </a:solidFill>
                <a:latin typeface="+mn-lt"/>
                <a:ea typeface="+mn-ea"/>
                <a:cs typeface="+mn-cs"/>
              </a:rPr>
              <a:t>sgd</a:t>
            </a:r>
            <a:r>
              <a:rPr lang="zh-CN" altLang="en-US" sz="1200" kern="1200" dirty="0" smtClean="0">
                <a:solidFill>
                  <a:schemeClr val="tx1"/>
                </a:solidFill>
                <a:latin typeface="+mn-lt"/>
                <a:ea typeface="+mn-ea"/>
                <a:cs typeface="+mn-cs"/>
              </a:rPr>
              <a:t>时，</a:t>
            </a:r>
            <a:r>
              <a:rPr lang="en-US" altLang="zh-CN" sz="1200" kern="1200" dirty="0" smtClean="0">
                <a:solidFill>
                  <a:schemeClr val="tx1"/>
                </a:solidFill>
                <a:latin typeface="+mn-lt"/>
                <a:ea typeface="+mn-ea"/>
                <a:cs typeface="+mn-cs"/>
              </a:rPr>
              <a:t>c</a:t>
            </a:r>
            <a:r>
              <a:rPr lang="zh-CN" altLang="en-US" sz="1200" kern="1200" dirty="0" smtClean="0">
                <a:solidFill>
                  <a:schemeClr val="tx1"/>
                </a:solidFill>
                <a:latin typeface="+mn-lt"/>
                <a:ea typeface="+mn-ea"/>
                <a:cs typeface="+mn-cs"/>
              </a:rPr>
              <a:t>的取值问题</a:t>
            </a: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\theta&amp;=\</a:t>
            </a:r>
            <a:r>
              <a:rPr lang="en-US" sz="1200" kern="1200" dirty="0" err="1" smtClean="0">
                <a:solidFill>
                  <a:schemeClr val="tx1"/>
                </a:solidFill>
                <a:latin typeface="+mn-lt"/>
                <a:ea typeface="+mn-ea"/>
                <a:cs typeface="+mn-cs"/>
              </a:rPr>
              <a:t>arg</a:t>
            </a:r>
            <a:r>
              <a:rPr lang="en-US" sz="1200" kern="1200" dirty="0" smtClean="0">
                <a:solidFill>
                  <a:schemeClr val="tx1"/>
                </a:solidFill>
                <a:latin typeface="+mn-lt"/>
                <a:ea typeface="+mn-ea"/>
                <a:cs typeface="+mn-cs"/>
              </a:rPr>
              <a:t>\max_\theta{(\log{p(D|\theta)}+\log{p(\theta))}}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p(\theta)=Laplace(0,\beta)=\</a:t>
            </a:r>
            <a:r>
              <a:rPr lang="en-US" sz="1200" kern="1200" dirty="0" err="1" smtClean="0">
                <a:solidFill>
                  <a:schemeClr val="tx1"/>
                </a:solidFill>
                <a:latin typeface="+mn-lt"/>
                <a:ea typeface="+mn-ea"/>
                <a:cs typeface="+mn-cs"/>
              </a:rPr>
              <a:t>frac</a:t>
            </a:r>
            <a:r>
              <a:rPr lang="en-US" sz="1200" kern="1200" dirty="0" smtClean="0">
                <a:solidFill>
                  <a:schemeClr val="tx1"/>
                </a:solidFill>
                <a:latin typeface="+mn-lt"/>
                <a:ea typeface="+mn-ea"/>
                <a:cs typeface="+mn-cs"/>
              </a:rPr>
              <a:t>{1}{2\beta}e^{-\</a:t>
            </a:r>
            <a:r>
              <a:rPr lang="en-US" sz="1200" kern="1200" dirty="0" err="1" smtClean="0">
                <a:solidFill>
                  <a:schemeClr val="tx1"/>
                </a:solidFill>
                <a:latin typeface="+mn-lt"/>
                <a:ea typeface="+mn-ea"/>
                <a:cs typeface="+mn-cs"/>
              </a:rPr>
              <a:t>frac</a:t>
            </a:r>
            <a:r>
              <a:rPr lang="en-US" sz="1200" kern="1200" dirty="0" smtClean="0">
                <a:solidFill>
                  <a:schemeClr val="tx1"/>
                </a:solidFill>
                <a:latin typeface="+mn-lt"/>
                <a:ea typeface="+mn-ea"/>
                <a:cs typeface="+mn-cs"/>
              </a:rPr>
              <a:t>{|\theta|}{\beta}}</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p(\theta)&amp;=Norm(0,\sigma^2)\\</a:t>
            </a:r>
          </a:p>
          <a:p>
            <a:r>
              <a:rPr lang="en-US" sz="1200" kern="1200" dirty="0" smtClean="0">
                <a:solidFill>
                  <a:schemeClr val="tx1"/>
                </a:solidFill>
                <a:latin typeface="+mn-lt"/>
                <a:ea typeface="+mn-ea"/>
                <a:cs typeface="+mn-cs"/>
              </a:rPr>
              <a:t>&amp;=\</a:t>
            </a:r>
            <a:r>
              <a:rPr lang="en-US" sz="1200" kern="1200" dirty="0" err="1" smtClean="0">
                <a:solidFill>
                  <a:schemeClr val="tx1"/>
                </a:solidFill>
                <a:latin typeface="+mn-lt"/>
                <a:ea typeface="+mn-ea"/>
                <a:cs typeface="+mn-cs"/>
              </a:rPr>
              <a:t>frac</a:t>
            </a:r>
            <a:r>
              <a:rPr lang="en-US" sz="1200" kern="1200" dirty="0" smtClean="0">
                <a:solidFill>
                  <a:schemeClr val="tx1"/>
                </a:solidFill>
                <a:latin typeface="+mn-lt"/>
                <a:ea typeface="+mn-ea"/>
                <a:cs typeface="+mn-cs"/>
              </a:rPr>
              <a:t>{1}{\sigma\</a:t>
            </a:r>
            <a:r>
              <a:rPr lang="en-US" sz="1200" kern="1200" dirty="0" err="1" smtClean="0">
                <a:solidFill>
                  <a:schemeClr val="tx1"/>
                </a:solidFill>
                <a:latin typeface="+mn-lt"/>
                <a:ea typeface="+mn-ea"/>
                <a:cs typeface="+mn-cs"/>
              </a:rPr>
              <a:t>sqrt</a:t>
            </a:r>
            <a:r>
              <a:rPr lang="en-US" sz="1200" kern="1200" dirty="0" smtClean="0">
                <a:solidFill>
                  <a:schemeClr val="tx1"/>
                </a:solidFill>
                <a:latin typeface="+mn-lt"/>
                <a:ea typeface="+mn-ea"/>
                <a:cs typeface="+mn-cs"/>
              </a:rPr>
              <a:t>{2\pi}}e^{-\</a:t>
            </a:r>
            <a:r>
              <a:rPr lang="en-US" sz="1200" kern="1200" dirty="0" err="1" smtClean="0">
                <a:solidFill>
                  <a:schemeClr val="tx1"/>
                </a:solidFill>
                <a:latin typeface="+mn-lt"/>
                <a:ea typeface="+mn-ea"/>
                <a:cs typeface="+mn-cs"/>
              </a:rPr>
              <a:t>frac</a:t>
            </a:r>
            <a:r>
              <a:rPr lang="en-US" sz="1200" kern="1200" dirty="0" smtClean="0">
                <a:solidFill>
                  <a:schemeClr val="tx1"/>
                </a:solidFill>
                <a:latin typeface="+mn-lt"/>
                <a:ea typeface="+mn-ea"/>
                <a:cs typeface="+mn-cs"/>
              </a:rPr>
              <a:t>{\theta^2}{2\sigma^2}}</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theta_j</a:t>
            </a:r>
            <a:r>
              <a:rPr lang="en-US" sz="1200" kern="1200" dirty="0" smtClean="0">
                <a:solidFill>
                  <a:schemeClr val="tx1"/>
                </a:solidFill>
                <a:latin typeface="+mn-lt"/>
                <a:ea typeface="+mn-ea"/>
                <a:cs typeface="+mn-cs"/>
              </a:rPr>
              <a:t> := \</a:t>
            </a:r>
            <a:r>
              <a:rPr lang="en-US" sz="1200" kern="1200" dirty="0" err="1" smtClean="0">
                <a:solidFill>
                  <a:schemeClr val="tx1"/>
                </a:solidFill>
                <a:latin typeface="+mn-lt"/>
                <a:ea typeface="+mn-ea"/>
                <a:cs typeface="+mn-cs"/>
              </a:rPr>
              <a:t>theta_j</a:t>
            </a:r>
            <a:r>
              <a:rPr lang="en-US" sz="1200" kern="1200" dirty="0" smtClean="0">
                <a:solidFill>
                  <a:schemeClr val="tx1"/>
                </a:solidFill>
                <a:latin typeface="+mn-lt"/>
                <a:ea typeface="+mn-ea"/>
                <a:cs typeface="+mn-cs"/>
              </a:rPr>
              <a:t> + \alpha[(y^{(</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)}-h_\theta(x^{(</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x_j</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)}-c\</a:t>
            </a:r>
            <a:r>
              <a:rPr lang="en-US" sz="1200" kern="1200" dirty="0" err="1" smtClean="0">
                <a:solidFill>
                  <a:schemeClr val="tx1"/>
                </a:solidFill>
                <a:latin typeface="+mn-lt"/>
                <a:ea typeface="+mn-ea"/>
                <a:cs typeface="+mn-cs"/>
              </a:rPr>
              <a:t>cdot</a:t>
            </a:r>
            <a:r>
              <a:rPr lang="en-US" sz="1200" kern="1200" dirty="0" smtClean="0">
                <a:solidFill>
                  <a:schemeClr val="tx1"/>
                </a:solidFill>
                <a:latin typeface="+mn-lt"/>
                <a:ea typeface="+mn-ea"/>
                <a:cs typeface="+mn-cs"/>
              </a:rPr>
              <a:t> I\left\{\</a:t>
            </a:r>
            <a:r>
              <a:rPr lang="en-US" sz="1200" kern="1200" dirty="0" err="1" smtClean="0">
                <a:solidFill>
                  <a:schemeClr val="tx1"/>
                </a:solidFill>
                <a:latin typeface="+mn-lt"/>
                <a:ea typeface="+mn-ea"/>
                <a:cs typeface="+mn-cs"/>
              </a:rPr>
              <a:t>theta_j</a:t>
            </a:r>
            <a:r>
              <a:rPr lang="en-US" sz="1200" kern="1200" dirty="0" smtClean="0">
                <a:solidFill>
                  <a:schemeClr val="tx1"/>
                </a:solidFill>
                <a:latin typeface="+mn-lt"/>
                <a:ea typeface="+mn-ea"/>
                <a:cs typeface="+mn-cs"/>
              </a:rPr>
              <a:t>&gt;0\right\}]</a:t>
            </a:r>
          </a:p>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theta_j</a:t>
            </a:r>
            <a:r>
              <a:rPr lang="en-US" sz="1200" kern="1200" dirty="0" smtClean="0">
                <a:solidFill>
                  <a:schemeClr val="tx1"/>
                </a:solidFill>
                <a:latin typeface="+mn-lt"/>
                <a:ea typeface="+mn-ea"/>
                <a:cs typeface="+mn-cs"/>
              </a:rPr>
              <a:t> := \</a:t>
            </a:r>
            <a:r>
              <a:rPr lang="en-US" sz="1200" kern="1200" dirty="0" err="1" smtClean="0">
                <a:solidFill>
                  <a:schemeClr val="tx1"/>
                </a:solidFill>
                <a:latin typeface="+mn-lt"/>
                <a:ea typeface="+mn-ea"/>
                <a:cs typeface="+mn-cs"/>
              </a:rPr>
              <a:t>theta_j</a:t>
            </a:r>
            <a:r>
              <a:rPr lang="en-US" sz="1200" kern="1200" dirty="0" smtClean="0">
                <a:solidFill>
                  <a:schemeClr val="tx1"/>
                </a:solidFill>
                <a:latin typeface="+mn-lt"/>
                <a:ea typeface="+mn-ea"/>
                <a:cs typeface="+mn-cs"/>
              </a:rPr>
              <a:t> + \alpha[(y^{(</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)}-h_\theta(x^{(</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x_j</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)}-c\</a:t>
            </a:r>
            <a:r>
              <a:rPr lang="en-US" sz="1200" kern="1200" dirty="0" err="1" smtClean="0">
                <a:solidFill>
                  <a:schemeClr val="tx1"/>
                </a:solidFill>
                <a:latin typeface="+mn-lt"/>
                <a:ea typeface="+mn-ea"/>
                <a:cs typeface="+mn-cs"/>
              </a:rPr>
              <a:t>cdot</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theta_j</a:t>
            </a:r>
            <a:r>
              <a:rPr lang="en-US" sz="1200" kern="1200" dirty="0" smtClean="0">
                <a:solidFill>
                  <a:schemeClr val="tx1"/>
                </a:solidFill>
                <a:latin typeface="+mn-lt"/>
                <a:ea typeface="+mn-ea"/>
                <a:cs typeface="+mn-cs"/>
              </a:rPr>
              <a:t>]</a:t>
            </a:r>
          </a:p>
          <a:p>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E5611847-43E8-F148-9896-634BD6742F8B}" type="slidenum">
              <a:rPr lang="en-US" smtClean="0"/>
              <a:pPr/>
              <a:t>12</a:t>
            </a:fld>
            <a:endParaRPr lang="en-US"/>
          </a:p>
        </p:txBody>
      </p:sp>
    </p:spTree>
    <p:extLst>
      <p:ext uri="{BB962C8B-B14F-4D97-AF65-F5344CB8AC3E}">
        <p14:creationId xmlns:p14="http://schemas.microsoft.com/office/powerpoint/2010/main" val="3873458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err="1" smtClean="0">
                <a:solidFill>
                  <a:schemeClr val="tx1"/>
                </a:solidFill>
                <a:latin typeface="+mn-lt"/>
                <a:ea typeface="+mn-ea"/>
                <a:cs typeface="+mn-cs"/>
              </a:rPr>
              <a:t>三、Logistic</a:t>
            </a:r>
            <a:r>
              <a:rPr lang="en-US" sz="1200" b="1" kern="1200" dirty="0" smtClean="0">
                <a:solidFill>
                  <a:schemeClr val="tx1"/>
                </a:solidFill>
                <a:latin typeface="+mn-lt"/>
                <a:ea typeface="+mn-ea"/>
                <a:cs typeface="+mn-cs"/>
              </a:rPr>
              <a:t> </a:t>
            </a:r>
            <a:r>
              <a:rPr lang="en-US" sz="1200" b="1" kern="1200" dirty="0" err="1" smtClean="0">
                <a:solidFill>
                  <a:schemeClr val="tx1"/>
                </a:solidFill>
                <a:latin typeface="+mn-lt"/>
                <a:ea typeface="+mn-ea"/>
                <a:cs typeface="+mn-cs"/>
              </a:rPr>
              <a:t>Regression的适用性</a:t>
            </a:r>
            <a:endParaRPr lang="en-US" sz="1200" b="0" kern="1200" dirty="0" smtClean="0">
              <a:solidFill>
                <a:schemeClr val="tx1"/>
              </a:solidFill>
              <a:latin typeface="+mn-lt"/>
              <a:ea typeface="+mn-ea"/>
              <a:cs typeface="+mn-cs"/>
            </a:endParaRPr>
          </a:p>
          <a:p>
            <a:r>
              <a:rPr lang="en-US" altLang="zh-TW" sz="1200" b="0" kern="1200" dirty="0" smtClean="0">
                <a:solidFill>
                  <a:schemeClr val="tx1"/>
                </a:solidFill>
                <a:latin typeface="+mn-lt"/>
                <a:ea typeface="+mn-ea"/>
                <a:cs typeface="+mn-cs"/>
              </a:rPr>
              <a:t>1</a:t>
            </a:r>
            <a:r>
              <a:rPr lang="zh-TW" altLang="en-US" sz="1200" b="0" kern="1200" dirty="0" smtClean="0">
                <a:solidFill>
                  <a:schemeClr val="tx1"/>
                </a:solidFill>
                <a:latin typeface="+mn-lt"/>
                <a:ea typeface="+mn-ea"/>
                <a:cs typeface="+mn-cs"/>
              </a:rPr>
              <a:t>） 可用于概率预测，也可用于分类。</a:t>
            </a:r>
          </a:p>
          <a:p>
            <a:r>
              <a:rPr lang="zh-TW" altLang="en-US" sz="1200" b="0" kern="1200" dirty="0" smtClean="0">
                <a:solidFill>
                  <a:schemeClr val="tx1"/>
                </a:solidFill>
                <a:latin typeface="+mn-lt"/>
                <a:ea typeface="+mn-ea"/>
                <a:cs typeface="+mn-cs"/>
              </a:rPr>
              <a:t>       并不是所有的机器学习方法都可以做可能性概率预测（比如</a:t>
            </a:r>
            <a:r>
              <a:rPr lang="en-US" altLang="zh-TW" sz="1200" b="0" kern="1200" dirty="0" smtClean="0">
                <a:solidFill>
                  <a:schemeClr val="tx1"/>
                </a:solidFill>
                <a:latin typeface="+mn-lt"/>
                <a:ea typeface="+mn-ea"/>
                <a:cs typeface="+mn-cs"/>
              </a:rPr>
              <a:t>SVM</a:t>
            </a:r>
            <a:r>
              <a:rPr lang="zh-TW" altLang="en-US" sz="1200" b="0" kern="1200" dirty="0" smtClean="0">
                <a:solidFill>
                  <a:schemeClr val="tx1"/>
                </a:solidFill>
                <a:latin typeface="+mn-lt"/>
                <a:ea typeface="+mn-ea"/>
                <a:cs typeface="+mn-cs"/>
              </a:rPr>
              <a:t>就不行，它只能得到</a:t>
            </a:r>
            <a:r>
              <a:rPr lang="en-US" altLang="zh-TW" sz="1200" b="0" kern="1200" dirty="0" smtClean="0">
                <a:solidFill>
                  <a:schemeClr val="tx1"/>
                </a:solidFill>
                <a:latin typeface="+mn-lt"/>
                <a:ea typeface="+mn-ea"/>
                <a:cs typeface="+mn-cs"/>
              </a:rPr>
              <a:t>1</a:t>
            </a:r>
            <a:r>
              <a:rPr lang="zh-TW" altLang="en-US" sz="1200" b="0" kern="1200" dirty="0" smtClean="0">
                <a:solidFill>
                  <a:schemeClr val="tx1"/>
                </a:solidFill>
                <a:latin typeface="+mn-lt"/>
                <a:ea typeface="+mn-ea"/>
                <a:cs typeface="+mn-cs"/>
              </a:rPr>
              <a:t>或者</a:t>
            </a:r>
            <a:r>
              <a:rPr lang="en-US" altLang="zh-TW" sz="1200" b="0" kern="1200" dirty="0" smtClean="0">
                <a:solidFill>
                  <a:schemeClr val="tx1"/>
                </a:solidFill>
                <a:latin typeface="+mn-lt"/>
                <a:ea typeface="+mn-ea"/>
                <a:cs typeface="+mn-cs"/>
              </a:rPr>
              <a:t>-1</a:t>
            </a:r>
            <a:r>
              <a:rPr lang="zh-TW" altLang="en-US" sz="1200" b="0" kern="1200" dirty="0" smtClean="0">
                <a:solidFill>
                  <a:schemeClr val="tx1"/>
                </a:solidFill>
                <a:latin typeface="+mn-lt"/>
                <a:ea typeface="+mn-ea"/>
                <a:cs typeface="+mn-cs"/>
              </a:rPr>
              <a:t>）。可能性预测的好处是结果又可比性：比如我们得到不同广告被点击的可能性后，就可以展现点击可能性最大的</a:t>
            </a:r>
            <a:r>
              <a:rPr lang="en-US" altLang="zh-TW" sz="1200" b="0" kern="1200" dirty="0" smtClean="0">
                <a:solidFill>
                  <a:schemeClr val="tx1"/>
                </a:solidFill>
                <a:latin typeface="+mn-lt"/>
                <a:ea typeface="+mn-ea"/>
                <a:cs typeface="+mn-cs"/>
              </a:rPr>
              <a:t>N</a:t>
            </a:r>
            <a:r>
              <a:rPr lang="zh-TW" altLang="en-US" sz="1200" b="0" kern="1200" dirty="0" smtClean="0">
                <a:solidFill>
                  <a:schemeClr val="tx1"/>
                </a:solidFill>
                <a:latin typeface="+mn-lt"/>
                <a:ea typeface="+mn-ea"/>
                <a:cs typeface="+mn-cs"/>
              </a:rPr>
              <a:t>个。这样以来，哪怕得到的可能性都很高，或者可能性都很低，我们都能取最优的</a:t>
            </a:r>
            <a:r>
              <a:rPr lang="en-US" altLang="zh-TW" sz="1200" b="0" kern="1200" dirty="0" err="1" smtClean="0">
                <a:solidFill>
                  <a:schemeClr val="tx1"/>
                </a:solidFill>
                <a:latin typeface="+mn-lt"/>
                <a:ea typeface="+mn-ea"/>
                <a:cs typeface="+mn-cs"/>
              </a:rPr>
              <a:t>topN</a:t>
            </a:r>
            <a:r>
              <a:rPr lang="zh-TW" altLang="en-US" sz="1200" b="0" kern="1200" dirty="0" smtClean="0">
                <a:solidFill>
                  <a:schemeClr val="tx1"/>
                </a:solidFill>
                <a:latin typeface="+mn-lt"/>
                <a:ea typeface="+mn-ea"/>
                <a:cs typeface="+mn-cs"/>
              </a:rPr>
              <a:t>。当用于分类问题时，仅需要设定一个阈值即可，可能性高于阈值是一类，低于阈值是另一类。</a:t>
            </a:r>
          </a:p>
          <a:p>
            <a:r>
              <a:rPr lang="en-US" altLang="zh-TW" sz="1200" b="0" kern="1200" dirty="0" smtClean="0">
                <a:solidFill>
                  <a:schemeClr val="tx1"/>
                </a:solidFill>
                <a:latin typeface="+mn-lt"/>
                <a:ea typeface="+mn-ea"/>
                <a:cs typeface="+mn-cs"/>
              </a:rPr>
              <a:t>2</a:t>
            </a:r>
            <a:r>
              <a:rPr lang="zh-TW" altLang="en-US" sz="1200" b="0" kern="1200" dirty="0" smtClean="0">
                <a:solidFill>
                  <a:schemeClr val="tx1"/>
                </a:solidFill>
                <a:latin typeface="+mn-lt"/>
                <a:ea typeface="+mn-ea"/>
                <a:cs typeface="+mn-cs"/>
              </a:rPr>
              <a:t>） 仅能用于线性问题</a:t>
            </a:r>
          </a:p>
          <a:p>
            <a:r>
              <a:rPr lang="en-US" sz="1200" b="0" kern="1200" dirty="0" smtClean="0">
                <a:solidFill>
                  <a:schemeClr val="tx1"/>
                </a:solidFill>
                <a:latin typeface="+mn-lt"/>
                <a:ea typeface="+mn-ea"/>
                <a:cs typeface="+mn-cs"/>
              </a:rPr>
              <a:t>       </a:t>
            </a:r>
            <a:r>
              <a:rPr lang="en-US" sz="1200" b="0" kern="1200" dirty="0" err="1" smtClean="0">
                <a:solidFill>
                  <a:schemeClr val="tx1"/>
                </a:solidFill>
                <a:latin typeface="+mn-lt"/>
                <a:ea typeface="+mn-ea"/>
                <a:cs typeface="+mn-cs"/>
              </a:rPr>
              <a:t>只有在feature和target是线性关系时，才能用Logistic</a:t>
            </a:r>
            <a:r>
              <a:rPr lang="en-US" sz="1200" b="0" kern="1200" dirty="0" smtClean="0">
                <a:solidFill>
                  <a:schemeClr val="tx1"/>
                </a:solidFill>
                <a:latin typeface="+mn-lt"/>
                <a:ea typeface="+mn-ea"/>
                <a:cs typeface="+mn-cs"/>
              </a:rPr>
              <a:t> </a:t>
            </a:r>
            <a:r>
              <a:rPr lang="en-US" sz="1200" b="0" kern="1200" dirty="0" err="1" smtClean="0">
                <a:solidFill>
                  <a:schemeClr val="tx1"/>
                </a:solidFill>
                <a:latin typeface="+mn-lt"/>
                <a:ea typeface="+mn-ea"/>
                <a:cs typeface="+mn-cs"/>
              </a:rPr>
              <a:t>Regression（不像SVM那样可以应对非线性问题</a:t>
            </a:r>
            <a:r>
              <a:rPr lang="en-US" sz="1200" b="0" kern="1200" dirty="0" smtClean="0">
                <a:solidFill>
                  <a:schemeClr val="tx1"/>
                </a:solidFill>
                <a:latin typeface="+mn-lt"/>
                <a:ea typeface="+mn-ea"/>
                <a:cs typeface="+mn-cs"/>
              </a:rPr>
              <a:t>）。</a:t>
            </a:r>
            <a:r>
              <a:rPr lang="en-US" sz="1200" b="0" kern="1200" dirty="0" err="1" smtClean="0">
                <a:solidFill>
                  <a:schemeClr val="tx1"/>
                </a:solidFill>
                <a:latin typeface="+mn-lt"/>
                <a:ea typeface="+mn-ea"/>
                <a:cs typeface="+mn-cs"/>
              </a:rPr>
              <a:t>这有两点指导意义，一方面当预先知道模型非线性时，果断不使用Logistic</a:t>
            </a:r>
            <a:r>
              <a:rPr lang="en-US" sz="1200" b="0" kern="1200" dirty="0" smtClean="0">
                <a:solidFill>
                  <a:schemeClr val="tx1"/>
                </a:solidFill>
                <a:latin typeface="+mn-lt"/>
                <a:ea typeface="+mn-ea"/>
                <a:cs typeface="+mn-cs"/>
              </a:rPr>
              <a:t> Regression； </a:t>
            </a:r>
            <a:r>
              <a:rPr lang="en-US" sz="1200" b="0" kern="1200" dirty="0" err="1" smtClean="0">
                <a:solidFill>
                  <a:schemeClr val="tx1"/>
                </a:solidFill>
                <a:latin typeface="+mn-lt"/>
                <a:ea typeface="+mn-ea"/>
                <a:cs typeface="+mn-cs"/>
              </a:rPr>
              <a:t>另一方面，在使用Logistic</a:t>
            </a:r>
            <a:r>
              <a:rPr lang="en-US" sz="1200" b="0" kern="1200" dirty="0" smtClean="0">
                <a:solidFill>
                  <a:schemeClr val="tx1"/>
                </a:solidFill>
                <a:latin typeface="+mn-lt"/>
                <a:ea typeface="+mn-ea"/>
                <a:cs typeface="+mn-cs"/>
              </a:rPr>
              <a:t> </a:t>
            </a:r>
            <a:r>
              <a:rPr lang="en-US" sz="1200" b="0" kern="1200" dirty="0" err="1" smtClean="0">
                <a:solidFill>
                  <a:schemeClr val="tx1"/>
                </a:solidFill>
                <a:latin typeface="+mn-lt"/>
                <a:ea typeface="+mn-ea"/>
                <a:cs typeface="+mn-cs"/>
              </a:rPr>
              <a:t>Regression时注意选择和target呈线性关系的feature</a:t>
            </a:r>
            <a:r>
              <a:rPr lang="en-US" sz="1200" b="0" kern="1200" dirty="0" smtClean="0">
                <a:solidFill>
                  <a:schemeClr val="tx1"/>
                </a:solidFill>
                <a:latin typeface="+mn-lt"/>
                <a:ea typeface="+mn-ea"/>
                <a:cs typeface="+mn-cs"/>
              </a:rPr>
              <a:t>。</a:t>
            </a:r>
          </a:p>
          <a:p>
            <a:r>
              <a:rPr lang="en-US" altLang="zh-TW" sz="1200" b="0" kern="1200" dirty="0" smtClean="0">
                <a:solidFill>
                  <a:schemeClr val="tx1"/>
                </a:solidFill>
                <a:latin typeface="+mn-lt"/>
                <a:ea typeface="+mn-ea"/>
                <a:cs typeface="+mn-cs"/>
              </a:rPr>
              <a:t>3</a:t>
            </a:r>
            <a:r>
              <a:rPr lang="zh-TW" altLang="en-US" sz="1200" b="0" kern="1200" dirty="0" smtClean="0">
                <a:solidFill>
                  <a:schemeClr val="tx1"/>
                </a:solidFill>
                <a:latin typeface="+mn-lt"/>
                <a:ea typeface="+mn-ea"/>
                <a:cs typeface="+mn-cs"/>
              </a:rPr>
              <a:t>） 各</a:t>
            </a:r>
            <a:r>
              <a:rPr lang="en-US" altLang="zh-TW" sz="1200" b="0" kern="1200" dirty="0" smtClean="0">
                <a:solidFill>
                  <a:schemeClr val="tx1"/>
                </a:solidFill>
                <a:latin typeface="+mn-lt"/>
                <a:ea typeface="+mn-ea"/>
                <a:cs typeface="+mn-cs"/>
              </a:rPr>
              <a:t>feature</a:t>
            </a:r>
            <a:r>
              <a:rPr lang="zh-TW" altLang="en-US" sz="1200" b="0" kern="1200" dirty="0" smtClean="0">
                <a:solidFill>
                  <a:schemeClr val="tx1"/>
                </a:solidFill>
                <a:latin typeface="+mn-lt"/>
                <a:ea typeface="+mn-ea"/>
                <a:cs typeface="+mn-cs"/>
              </a:rPr>
              <a:t>之间不需要满足条件独立假设，但各个</a:t>
            </a:r>
            <a:r>
              <a:rPr lang="en-US" altLang="zh-TW" sz="1200" b="0" kern="1200" dirty="0" smtClean="0">
                <a:solidFill>
                  <a:schemeClr val="tx1"/>
                </a:solidFill>
                <a:latin typeface="+mn-lt"/>
                <a:ea typeface="+mn-ea"/>
                <a:cs typeface="+mn-cs"/>
              </a:rPr>
              <a:t>feature</a:t>
            </a:r>
            <a:r>
              <a:rPr lang="zh-TW" altLang="en-US" sz="1200" b="0" kern="1200" dirty="0" smtClean="0">
                <a:solidFill>
                  <a:schemeClr val="tx1"/>
                </a:solidFill>
                <a:latin typeface="+mn-lt"/>
                <a:ea typeface="+mn-ea"/>
                <a:cs typeface="+mn-cs"/>
              </a:rPr>
              <a:t>的贡献是独立计算的。</a:t>
            </a:r>
          </a:p>
          <a:p>
            <a:r>
              <a:rPr lang="zh-TW" altLang="en-US" sz="1200" b="0" kern="1200" dirty="0" smtClean="0">
                <a:solidFill>
                  <a:schemeClr val="tx1"/>
                </a:solidFill>
                <a:latin typeface="+mn-lt"/>
                <a:ea typeface="+mn-ea"/>
                <a:cs typeface="+mn-cs"/>
              </a:rPr>
              <a:t>       逻辑回归不像朴素贝叶斯一样需要满足条件独立假设（因为它没有求后验概率）。但每个</a:t>
            </a:r>
            <a:r>
              <a:rPr lang="en-US" altLang="zh-TW" sz="1200" b="0" kern="1200" dirty="0" smtClean="0">
                <a:solidFill>
                  <a:schemeClr val="tx1"/>
                </a:solidFill>
                <a:latin typeface="+mn-lt"/>
                <a:ea typeface="+mn-ea"/>
                <a:cs typeface="+mn-cs"/>
              </a:rPr>
              <a:t>feature</a:t>
            </a:r>
            <a:r>
              <a:rPr lang="zh-TW" altLang="en-US" sz="1200" b="0" kern="1200" dirty="0" smtClean="0">
                <a:solidFill>
                  <a:schemeClr val="tx1"/>
                </a:solidFill>
                <a:latin typeface="+mn-lt"/>
                <a:ea typeface="+mn-ea"/>
                <a:cs typeface="+mn-cs"/>
              </a:rPr>
              <a:t>的贡献是独立计算的，即</a:t>
            </a:r>
            <a:r>
              <a:rPr lang="en-US" altLang="zh-TW" sz="1200" b="0" kern="1200" dirty="0" smtClean="0">
                <a:solidFill>
                  <a:schemeClr val="tx1"/>
                </a:solidFill>
                <a:latin typeface="+mn-lt"/>
                <a:ea typeface="+mn-ea"/>
                <a:cs typeface="+mn-cs"/>
              </a:rPr>
              <a:t>LR</a:t>
            </a:r>
            <a:r>
              <a:rPr lang="zh-TW" altLang="en-US" sz="1200" b="0" kern="1200" dirty="0" smtClean="0">
                <a:solidFill>
                  <a:schemeClr val="tx1"/>
                </a:solidFill>
                <a:latin typeface="+mn-lt"/>
                <a:ea typeface="+mn-ea"/>
                <a:cs typeface="+mn-cs"/>
              </a:rPr>
              <a:t>是不会自动帮你</a:t>
            </a:r>
            <a:r>
              <a:rPr lang="en-US" altLang="zh-TW" sz="1200" b="0" kern="1200" dirty="0" smtClean="0">
                <a:solidFill>
                  <a:schemeClr val="tx1"/>
                </a:solidFill>
                <a:latin typeface="+mn-lt"/>
                <a:ea typeface="+mn-ea"/>
                <a:cs typeface="+mn-cs"/>
              </a:rPr>
              <a:t>combine </a:t>
            </a:r>
            <a:r>
              <a:rPr lang="zh-TW" altLang="en-US" sz="1200" b="0" kern="1200" dirty="0" smtClean="0">
                <a:solidFill>
                  <a:schemeClr val="tx1"/>
                </a:solidFill>
                <a:latin typeface="+mn-lt"/>
                <a:ea typeface="+mn-ea"/>
                <a:cs typeface="+mn-cs"/>
              </a:rPr>
              <a:t>不同的</a:t>
            </a:r>
            <a:r>
              <a:rPr lang="en-US" altLang="zh-TW" sz="1200" b="0" kern="1200" dirty="0" smtClean="0">
                <a:solidFill>
                  <a:schemeClr val="tx1"/>
                </a:solidFill>
                <a:latin typeface="+mn-lt"/>
                <a:ea typeface="+mn-ea"/>
                <a:cs typeface="+mn-cs"/>
              </a:rPr>
              <a:t>features</a:t>
            </a:r>
            <a:r>
              <a:rPr lang="zh-TW" altLang="en-US" sz="1200" b="0" kern="1200" dirty="0" smtClean="0">
                <a:solidFill>
                  <a:schemeClr val="tx1"/>
                </a:solidFill>
                <a:latin typeface="+mn-lt"/>
                <a:ea typeface="+mn-ea"/>
                <a:cs typeface="+mn-cs"/>
              </a:rPr>
              <a:t>产生新</a:t>
            </a:r>
            <a:r>
              <a:rPr lang="en-US" altLang="zh-TW" sz="1200" b="0" kern="1200" dirty="0" smtClean="0">
                <a:solidFill>
                  <a:schemeClr val="tx1"/>
                </a:solidFill>
                <a:latin typeface="+mn-lt"/>
                <a:ea typeface="+mn-ea"/>
                <a:cs typeface="+mn-cs"/>
              </a:rPr>
              <a:t>feature</a:t>
            </a:r>
            <a:r>
              <a:rPr lang="zh-TW" altLang="en-US" sz="1200" b="0" kern="1200" dirty="0" smtClean="0">
                <a:solidFill>
                  <a:schemeClr val="tx1"/>
                </a:solidFill>
                <a:latin typeface="+mn-lt"/>
                <a:ea typeface="+mn-ea"/>
                <a:cs typeface="+mn-cs"/>
              </a:rPr>
              <a:t>的 </a:t>
            </a:r>
            <a:r>
              <a:rPr lang="en-US" altLang="zh-TW" sz="1200" b="0" kern="1200" dirty="0" smtClean="0">
                <a:solidFill>
                  <a:schemeClr val="tx1"/>
                </a:solidFill>
                <a:latin typeface="+mn-lt"/>
                <a:ea typeface="+mn-ea"/>
                <a:cs typeface="+mn-cs"/>
              </a:rPr>
              <a:t>(</a:t>
            </a:r>
            <a:r>
              <a:rPr lang="zh-TW" altLang="en-US" sz="1200" b="0" kern="1200" dirty="0" smtClean="0">
                <a:solidFill>
                  <a:schemeClr val="tx1"/>
                </a:solidFill>
                <a:latin typeface="+mn-lt"/>
                <a:ea typeface="+mn-ea"/>
                <a:cs typeface="+mn-cs"/>
              </a:rPr>
              <a:t>时刻不能抱有这种幻想，那是决策树</a:t>
            </a:r>
            <a:r>
              <a:rPr lang="en-US" altLang="zh-TW" sz="1200" b="0" kern="1200" dirty="0" smtClean="0">
                <a:solidFill>
                  <a:schemeClr val="tx1"/>
                </a:solidFill>
                <a:latin typeface="+mn-lt"/>
                <a:ea typeface="+mn-ea"/>
                <a:cs typeface="+mn-cs"/>
              </a:rPr>
              <a:t>,LSA, </a:t>
            </a:r>
            <a:r>
              <a:rPr lang="en-US" altLang="zh-TW" sz="1200" b="0" kern="1200" dirty="0" err="1" smtClean="0">
                <a:solidFill>
                  <a:schemeClr val="tx1"/>
                </a:solidFill>
                <a:latin typeface="+mn-lt"/>
                <a:ea typeface="+mn-ea"/>
                <a:cs typeface="+mn-cs"/>
              </a:rPr>
              <a:t>pLSA</a:t>
            </a:r>
            <a:r>
              <a:rPr lang="en-US" altLang="zh-TW" sz="1200" b="0" kern="1200" dirty="0" smtClean="0">
                <a:solidFill>
                  <a:schemeClr val="tx1"/>
                </a:solidFill>
                <a:latin typeface="+mn-lt"/>
                <a:ea typeface="+mn-ea"/>
                <a:cs typeface="+mn-cs"/>
              </a:rPr>
              <a:t>, LDA</a:t>
            </a:r>
            <a:r>
              <a:rPr lang="zh-TW" altLang="en-US" sz="1200" b="0" kern="1200" dirty="0" smtClean="0">
                <a:solidFill>
                  <a:schemeClr val="tx1"/>
                </a:solidFill>
                <a:latin typeface="+mn-lt"/>
                <a:ea typeface="+mn-ea"/>
                <a:cs typeface="+mn-cs"/>
              </a:rPr>
              <a:t>或者你自己要干的事情</a:t>
            </a:r>
            <a:r>
              <a:rPr lang="en-US" altLang="zh-TW" sz="1200" b="0" kern="1200" dirty="0" smtClean="0">
                <a:solidFill>
                  <a:schemeClr val="tx1"/>
                </a:solidFill>
                <a:latin typeface="+mn-lt"/>
                <a:ea typeface="+mn-ea"/>
                <a:cs typeface="+mn-cs"/>
              </a:rPr>
              <a:t>)</a:t>
            </a:r>
            <a:r>
              <a:rPr lang="zh-TW" altLang="en-US" sz="1200" b="0" kern="1200" dirty="0" smtClean="0">
                <a:solidFill>
                  <a:schemeClr val="tx1"/>
                </a:solidFill>
                <a:latin typeface="+mn-lt"/>
                <a:ea typeface="+mn-ea"/>
                <a:cs typeface="+mn-cs"/>
              </a:rPr>
              <a:t>。举个例子，如果你需要</a:t>
            </a:r>
            <a:r>
              <a:rPr lang="en-US" altLang="zh-TW" sz="1200" b="0" kern="1200" dirty="0" smtClean="0">
                <a:solidFill>
                  <a:schemeClr val="tx1"/>
                </a:solidFill>
                <a:latin typeface="+mn-lt"/>
                <a:ea typeface="+mn-ea"/>
                <a:cs typeface="+mn-cs"/>
              </a:rPr>
              <a:t>TF*IDF</a:t>
            </a:r>
            <a:r>
              <a:rPr lang="zh-TW" altLang="en-US" sz="1200" b="0" kern="1200" dirty="0" smtClean="0">
                <a:solidFill>
                  <a:schemeClr val="tx1"/>
                </a:solidFill>
                <a:latin typeface="+mn-lt"/>
                <a:ea typeface="+mn-ea"/>
                <a:cs typeface="+mn-cs"/>
              </a:rPr>
              <a:t>这样的</a:t>
            </a:r>
            <a:r>
              <a:rPr lang="en-US" altLang="zh-TW" sz="1200" b="0" kern="1200" dirty="0" smtClean="0">
                <a:solidFill>
                  <a:schemeClr val="tx1"/>
                </a:solidFill>
                <a:latin typeface="+mn-lt"/>
                <a:ea typeface="+mn-ea"/>
                <a:cs typeface="+mn-cs"/>
              </a:rPr>
              <a:t>feature</a:t>
            </a:r>
            <a:r>
              <a:rPr lang="zh-TW" altLang="en-US" sz="1200" b="0" kern="1200" dirty="0" smtClean="0">
                <a:solidFill>
                  <a:schemeClr val="tx1"/>
                </a:solidFill>
                <a:latin typeface="+mn-lt"/>
                <a:ea typeface="+mn-ea"/>
                <a:cs typeface="+mn-cs"/>
              </a:rPr>
              <a:t>，就必须明确的给出来，若仅仅分别给出两维 </a:t>
            </a:r>
            <a:r>
              <a:rPr lang="en-US" altLang="zh-TW" sz="1200" b="0" kern="1200" dirty="0" smtClean="0">
                <a:solidFill>
                  <a:schemeClr val="tx1"/>
                </a:solidFill>
                <a:latin typeface="+mn-lt"/>
                <a:ea typeface="+mn-ea"/>
                <a:cs typeface="+mn-cs"/>
              </a:rPr>
              <a:t>TF </a:t>
            </a:r>
            <a:r>
              <a:rPr lang="zh-TW" altLang="en-US" sz="1200" b="0" kern="1200" dirty="0" smtClean="0">
                <a:solidFill>
                  <a:schemeClr val="tx1"/>
                </a:solidFill>
                <a:latin typeface="+mn-lt"/>
                <a:ea typeface="+mn-ea"/>
                <a:cs typeface="+mn-cs"/>
              </a:rPr>
              <a:t>和 </a:t>
            </a:r>
            <a:r>
              <a:rPr lang="en-US" altLang="zh-TW" sz="1200" b="0" kern="1200" dirty="0" smtClean="0">
                <a:solidFill>
                  <a:schemeClr val="tx1"/>
                </a:solidFill>
                <a:latin typeface="+mn-lt"/>
                <a:ea typeface="+mn-ea"/>
                <a:cs typeface="+mn-cs"/>
              </a:rPr>
              <a:t>IDF </a:t>
            </a:r>
            <a:r>
              <a:rPr lang="zh-TW" altLang="en-US" sz="1200" b="0" kern="1200" dirty="0" smtClean="0">
                <a:solidFill>
                  <a:schemeClr val="tx1"/>
                </a:solidFill>
                <a:latin typeface="+mn-lt"/>
                <a:ea typeface="+mn-ea"/>
                <a:cs typeface="+mn-cs"/>
              </a:rPr>
              <a:t>是不够的，那样只会得到类似 </a:t>
            </a:r>
            <a:r>
              <a:rPr lang="en-US" altLang="zh-TW" sz="1200" b="0" kern="1200" dirty="0" smtClean="0">
                <a:solidFill>
                  <a:schemeClr val="tx1"/>
                </a:solidFill>
                <a:latin typeface="+mn-lt"/>
                <a:ea typeface="+mn-ea"/>
                <a:cs typeface="+mn-cs"/>
              </a:rPr>
              <a:t>a*TF + b*IDF </a:t>
            </a:r>
            <a:r>
              <a:rPr lang="zh-TW" altLang="en-US" sz="1200" b="0" kern="1200" dirty="0" smtClean="0">
                <a:solidFill>
                  <a:schemeClr val="tx1"/>
                </a:solidFill>
                <a:latin typeface="+mn-lt"/>
                <a:ea typeface="+mn-ea"/>
                <a:cs typeface="+mn-cs"/>
              </a:rPr>
              <a:t>的结果，而不会有 </a:t>
            </a:r>
            <a:r>
              <a:rPr lang="en-US" altLang="zh-TW" sz="1200" b="0" kern="1200" dirty="0" smtClean="0">
                <a:solidFill>
                  <a:schemeClr val="tx1"/>
                </a:solidFill>
                <a:latin typeface="+mn-lt"/>
                <a:ea typeface="+mn-ea"/>
                <a:cs typeface="+mn-cs"/>
              </a:rPr>
              <a:t>c*TF*IDF </a:t>
            </a:r>
            <a:r>
              <a:rPr lang="zh-TW" altLang="en-US" sz="1200" b="0" kern="1200" dirty="0" smtClean="0">
                <a:solidFill>
                  <a:schemeClr val="tx1"/>
                </a:solidFill>
                <a:latin typeface="+mn-lt"/>
                <a:ea typeface="+mn-ea"/>
                <a:cs typeface="+mn-cs"/>
              </a:rPr>
              <a:t>的效果。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E5611847-43E8-F148-9896-634BD6742F8B}" type="slidenum">
              <a:rPr lang="en-US" smtClean="0"/>
              <a:pPr/>
              <a:t>16</a:t>
            </a:fld>
            <a:endParaRPr lang="en-US"/>
          </a:p>
        </p:txBody>
      </p:sp>
    </p:spTree>
    <p:extLst>
      <p:ext uri="{BB962C8B-B14F-4D97-AF65-F5344CB8AC3E}">
        <p14:creationId xmlns:p14="http://schemas.microsoft.com/office/powerpoint/2010/main" val="39662833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sz="1200" kern="1200" dirty="0" smtClean="0">
                <a:solidFill>
                  <a:schemeClr val="tx1"/>
                </a:solidFill>
                <a:latin typeface="+mn-lt"/>
                <a:ea typeface="+mn-ea"/>
                <a:cs typeface="+mn-cs"/>
              </a:rPr>
              <a:t>SVM</a:t>
            </a:r>
            <a:r>
              <a:rPr lang="zh-TW" altLang="en-US" sz="1200" kern="1200" dirty="0" smtClean="0">
                <a:solidFill>
                  <a:schemeClr val="tx1"/>
                </a:solidFill>
                <a:latin typeface="+mn-lt"/>
                <a:ea typeface="+mn-ea"/>
                <a:cs typeface="+mn-cs"/>
              </a:rPr>
              <a:t>在工业界也有着广泛的应用如，文本分类、图像分类、生物医学诊断和手写字符识别等</a:t>
            </a:r>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E5611847-43E8-F148-9896-634BD6742F8B}" type="slidenum">
              <a:rPr lang="en-US" smtClean="0"/>
              <a:pPr/>
              <a:t>18</a:t>
            </a:fld>
            <a:endParaRPr lang="en-US"/>
          </a:p>
        </p:txBody>
      </p:sp>
    </p:spTree>
    <p:extLst>
      <p:ext uri="{BB962C8B-B14F-4D97-AF65-F5344CB8AC3E}">
        <p14:creationId xmlns:p14="http://schemas.microsoft.com/office/powerpoint/2010/main" val="2863078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y\in \left\{-1,1\right\}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g(z)=\left\{</a:t>
            </a:r>
          </a:p>
          <a:p>
            <a:r>
              <a:rPr lang="en-US" sz="1200" kern="1200" dirty="0" smtClean="0">
                <a:solidFill>
                  <a:schemeClr val="tx1"/>
                </a:solidFill>
                <a:latin typeface="+mn-lt"/>
                <a:ea typeface="+mn-ea"/>
                <a:cs typeface="+mn-cs"/>
              </a:rPr>
              <a:t>\begin{aligned}</a:t>
            </a:r>
          </a:p>
          <a:p>
            <a:r>
              <a:rPr lang="da-DK" sz="1200" kern="1200" dirty="0" smtClean="0">
                <a:solidFill>
                  <a:schemeClr val="tx1"/>
                </a:solidFill>
                <a:latin typeface="+mn-lt"/>
                <a:ea typeface="+mn-ea"/>
                <a:cs typeface="+mn-cs"/>
              </a:rPr>
              <a:t>1,~~~&amp; </a:t>
            </a:r>
            <a:r>
              <a:rPr lang="da-DK" sz="1200" kern="1200" dirty="0" err="1" smtClean="0">
                <a:solidFill>
                  <a:schemeClr val="tx1"/>
                </a:solidFill>
                <a:latin typeface="+mn-lt"/>
                <a:ea typeface="+mn-ea"/>
                <a:cs typeface="+mn-cs"/>
              </a:rPr>
              <a:t>if~z</a:t>
            </a:r>
            <a:r>
              <a:rPr lang="da-DK" sz="1200" kern="1200" dirty="0" smtClean="0">
                <a:solidFill>
                  <a:schemeClr val="tx1"/>
                </a:solidFill>
                <a:latin typeface="+mn-lt"/>
                <a:ea typeface="+mn-ea"/>
                <a:cs typeface="+mn-cs"/>
              </a:rPr>
              <a:t> \</a:t>
            </a:r>
            <a:r>
              <a:rPr lang="da-DK" sz="1200" kern="1200" dirty="0" err="1" smtClean="0">
                <a:solidFill>
                  <a:schemeClr val="tx1"/>
                </a:solidFill>
                <a:latin typeface="+mn-lt"/>
                <a:ea typeface="+mn-ea"/>
                <a:cs typeface="+mn-cs"/>
              </a:rPr>
              <a:t>ge</a:t>
            </a:r>
            <a:r>
              <a:rPr lang="da-DK" sz="1200" kern="1200" dirty="0" smtClean="0">
                <a:solidFill>
                  <a:schemeClr val="tx1"/>
                </a:solidFill>
                <a:latin typeface="+mn-lt"/>
                <a:ea typeface="+mn-ea"/>
                <a:cs typeface="+mn-cs"/>
              </a:rPr>
              <a:t> 0 \\</a:t>
            </a:r>
          </a:p>
          <a:p>
            <a:r>
              <a:rPr lang="da-DK" sz="1200" kern="1200" dirty="0" smtClean="0">
                <a:solidFill>
                  <a:schemeClr val="tx1"/>
                </a:solidFill>
                <a:latin typeface="+mn-lt"/>
                <a:ea typeface="+mn-ea"/>
                <a:cs typeface="+mn-cs"/>
              </a:rPr>
              <a:t>-1,~~~&amp; </a:t>
            </a:r>
            <a:r>
              <a:rPr lang="da-DK" sz="1200" kern="1200" dirty="0" err="1" smtClean="0">
                <a:solidFill>
                  <a:schemeClr val="tx1"/>
                </a:solidFill>
                <a:latin typeface="+mn-lt"/>
                <a:ea typeface="+mn-ea"/>
                <a:cs typeface="+mn-cs"/>
              </a:rPr>
              <a:t>if~z</a:t>
            </a:r>
            <a:r>
              <a:rPr lang="da-DK" sz="1200" kern="1200" dirty="0" smtClean="0">
                <a:solidFill>
                  <a:schemeClr val="tx1"/>
                </a:solidFill>
                <a:latin typeface="+mn-lt"/>
                <a:ea typeface="+mn-ea"/>
                <a:cs typeface="+mn-cs"/>
              </a:rPr>
              <a:t> &lt; 0</a:t>
            </a:r>
          </a:p>
          <a:p>
            <a:r>
              <a:rPr lang="da-DK" sz="1200" kern="1200" dirty="0" smtClean="0">
                <a:solidFill>
                  <a:schemeClr val="tx1"/>
                </a:solidFill>
                <a:latin typeface="+mn-lt"/>
                <a:ea typeface="+mn-ea"/>
                <a:cs typeface="+mn-cs"/>
              </a:rPr>
              <a:t>\end{</a:t>
            </a:r>
            <a:r>
              <a:rPr lang="da-DK" sz="1200" kern="1200" dirty="0" err="1" smtClean="0">
                <a:solidFill>
                  <a:schemeClr val="tx1"/>
                </a:solidFill>
                <a:latin typeface="+mn-lt"/>
                <a:ea typeface="+mn-ea"/>
                <a:cs typeface="+mn-cs"/>
              </a:rPr>
              <a:t>aligned</a:t>
            </a:r>
            <a:r>
              <a:rPr lang="da-DK" sz="1200" kern="1200" dirty="0" smtClean="0">
                <a:solidFill>
                  <a:schemeClr val="tx1"/>
                </a:solidFill>
                <a:latin typeface="+mn-lt"/>
                <a:ea typeface="+mn-ea"/>
                <a:cs typeface="+mn-cs"/>
              </a:rPr>
              <a:t>}</a:t>
            </a:r>
          </a:p>
          <a:p>
            <a:r>
              <a:rPr lang="da-DK" sz="1200" kern="1200" dirty="0" smtClean="0">
                <a:solidFill>
                  <a:schemeClr val="tx1"/>
                </a:solidFill>
                <a:latin typeface="+mn-lt"/>
                <a:ea typeface="+mn-ea"/>
                <a:cs typeface="+mn-cs"/>
              </a:rPr>
              <a:t>\right.</a:t>
            </a:r>
          </a:p>
          <a:p>
            <a:r>
              <a:rPr lang="da-DK" sz="1200" kern="1200" dirty="0" smtClean="0">
                <a:solidFill>
                  <a:schemeClr val="tx1"/>
                </a:solidFill>
                <a:latin typeface="+mn-lt"/>
                <a:ea typeface="+mn-ea"/>
                <a:cs typeface="+mn-cs"/>
              </a:rPr>
              <a:t>$$</a:t>
            </a:r>
            <a:endParaRPr lang="en-US" sz="1200" kern="1200" dirty="0" smtClean="0">
              <a:solidFill>
                <a:schemeClr val="tx1"/>
              </a:solidFill>
              <a:latin typeface="+mn-lt"/>
              <a:ea typeface="+mn-ea"/>
              <a:cs typeface="+mn-cs"/>
            </a:endParaRPr>
          </a:p>
          <a:p>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E5611847-43E8-F148-9896-634BD6742F8B}" type="slidenum">
              <a:rPr lang="en-US" smtClean="0"/>
              <a:pPr/>
              <a:t>19</a:t>
            </a:fld>
            <a:endParaRPr lang="en-US"/>
          </a:p>
        </p:txBody>
      </p:sp>
    </p:spTree>
    <p:extLst>
      <p:ext uri="{BB962C8B-B14F-4D97-AF65-F5344CB8AC3E}">
        <p14:creationId xmlns:p14="http://schemas.microsoft.com/office/powerpoint/2010/main" val="2556086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sz="1200" kern="1200" dirty="0" err="1" smtClean="0">
                <a:solidFill>
                  <a:schemeClr val="tx1"/>
                </a:solidFill>
                <a:latin typeface="+mn-lt"/>
                <a:ea typeface="+mn-ea"/>
                <a:cs typeface="+mn-cs"/>
              </a:rPr>
              <a:t>Functional</a:t>
            </a:r>
            <a:r>
              <a:rPr lang="sv-SE" sz="1200" kern="1200" dirty="0" smtClean="0">
                <a:solidFill>
                  <a:schemeClr val="tx1"/>
                </a:solidFill>
                <a:latin typeface="+mn-lt"/>
                <a:ea typeface="+mn-ea"/>
                <a:cs typeface="+mn-cs"/>
              </a:rPr>
              <a:t> </a:t>
            </a:r>
            <a:r>
              <a:rPr lang="sv-SE" sz="1200" kern="1200" dirty="0" err="1" smtClean="0">
                <a:solidFill>
                  <a:schemeClr val="tx1"/>
                </a:solidFill>
                <a:latin typeface="+mn-lt"/>
                <a:ea typeface="+mn-ea"/>
                <a:cs typeface="+mn-cs"/>
              </a:rPr>
              <a:t>margin</a:t>
            </a:r>
            <a:r>
              <a:rPr lang="sv-SE" sz="1200" kern="1200" dirty="0" smtClean="0">
                <a:solidFill>
                  <a:schemeClr val="tx1"/>
                </a:solidFill>
                <a:latin typeface="+mn-lt"/>
                <a:ea typeface="+mn-ea"/>
                <a:cs typeface="+mn-cs"/>
              </a:rPr>
              <a:t>:</a:t>
            </a:r>
          </a:p>
          <a:p>
            <a:r>
              <a:rPr lang="sv-SE" sz="1200" kern="1200" dirty="0" smtClean="0">
                <a:solidFill>
                  <a:schemeClr val="tx1"/>
                </a:solidFill>
                <a:latin typeface="+mn-lt"/>
                <a:ea typeface="+mn-ea"/>
                <a:cs typeface="+mn-cs"/>
              </a:rPr>
              <a:t>Y是1的时候，wx+b越大越好。Y是-1的时候wx+b越小越好</a:t>
            </a:r>
          </a:p>
          <a:p>
            <a:r>
              <a:rPr lang="sv-SE" sz="1200" kern="1200" dirty="0" err="1" smtClean="0">
                <a:solidFill>
                  <a:schemeClr val="tx1"/>
                </a:solidFill>
                <a:latin typeface="+mn-lt"/>
                <a:ea typeface="+mn-ea"/>
                <a:cs typeface="+mn-cs"/>
              </a:rPr>
              <a:t>但是问题在于把</a:t>
            </a:r>
            <a:r>
              <a:rPr lang="sv-SE" sz="1200" kern="1200" dirty="0" smtClean="0">
                <a:solidFill>
                  <a:schemeClr val="tx1"/>
                </a:solidFill>
                <a:latin typeface="+mn-lt"/>
                <a:ea typeface="+mn-ea"/>
                <a:cs typeface="+mn-cs"/>
              </a:rPr>
              <a:t>(</a:t>
            </a:r>
            <a:r>
              <a:rPr lang="sv-SE" sz="1200" kern="1200" dirty="0" err="1" smtClean="0">
                <a:solidFill>
                  <a:schemeClr val="tx1"/>
                </a:solidFill>
                <a:latin typeface="+mn-lt"/>
                <a:ea typeface="+mn-ea"/>
                <a:cs typeface="+mn-cs"/>
              </a:rPr>
              <a:t>w，b</a:t>
            </a:r>
            <a:r>
              <a:rPr lang="sv-SE" sz="1200" kern="1200" dirty="0" smtClean="0">
                <a:solidFill>
                  <a:schemeClr val="tx1"/>
                </a:solidFill>
                <a:latin typeface="+mn-lt"/>
                <a:ea typeface="+mn-ea"/>
                <a:cs typeface="+mn-cs"/>
              </a:rPr>
              <a:t>)</a:t>
            </a:r>
            <a:r>
              <a:rPr lang="sv-SE" sz="1200" kern="1200" dirty="0" err="1" smtClean="0">
                <a:solidFill>
                  <a:schemeClr val="tx1"/>
                </a:solidFill>
                <a:latin typeface="+mn-lt"/>
                <a:ea typeface="+mn-ea"/>
                <a:cs typeface="+mn-cs"/>
              </a:rPr>
              <a:t>变为</a:t>
            </a:r>
            <a:r>
              <a:rPr lang="sv-SE" sz="1200" kern="1200" dirty="0" smtClean="0">
                <a:solidFill>
                  <a:schemeClr val="tx1"/>
                </a:solidFill>
                <a:latin typeface="+mn-lt"/>
                <a:ea typeface="+mn-ea"/>
                <a:cs typeface="+mn-cs"/>
              </a:rPr>
              <a:t>(2w,</a:t>
            </a:r>
            <a:r>
              <a:rPr lang="sv-SE" sz="1200" kern="1200" baseline="0" dirty="0" smtClean="0">
                <a:solidFill>
                  <a:schemeClr val="tx1"/>
                </a:solidFill>
                <a:latin typeface="+mn-lt"/>
                <a:ea typeface="+mn-ea"/>
                <a:cs typeface="+mn-cs"/>
              </a:rPr>
              <a:t> 2b</a:t>
            </a:r>
            <a:r>
              <a:rPr lang="sv-SE" sz="1200" kern="1200" dirty="0" smtClean="0">
                <a:solidFill>
                  <a:schemeClr val="tx1"/>
                </a:solidFill>
                <a:latin typeface="+mn-lt"/>
                <a:ea typeface="+mn-ea"/>
                <a:cs typeface="+mn-cs"/>
              </a:rPr>
              <a:t>)，</a:t>
            </a:r>
            <a:r>
              <a:rPr lang="sv-SE" sz="1200" kern="1200" dirty="0" err="1" smtClean="0">
                <a:solidFill>
                  <a:schemeClr val="tx1"/>
                </a:solidFill>
                <a:latin typeface="+mn-lt"/>
                <a:ea typeface="+mn-ea"/>
                <a:cs typeface="+mn-cs"/>
              </a:rPr>
              <a:t>y的值不发生任何改变，但是函数间隔等倍变大</a:t>
            </a:r>
            <a:endParaRPr lang="sv-SE" sz="1200" kern="1200" dirty="0" smtClean="0">
              <a:solidFill>
                <a:schemeClr val="tx1"/>
              </a:solidFill>
              <a:latin typeface="+mn-lt"/>
              <a:ea typeface="+mn-ea"/>
              <a:cs typeface="+mn-cs"/>
            </a:endParaRPr>
          </a:p>
          <a:p>
            <a:endParaRPr lang="sv-SE" sz="1200" kern="1200" dirty="0" smtClean="0">
              <a:solidFill>
                <a:schemeClr val="tx1"/>
              </a:solidFill>
              <a:latin typeface="+mn-lt"/>
              <a:ea typeface="+mn-ea"/>
              <a:cs typeface="+mn-cs"/>
            </a:endParaRPr>
          </a:p>
          <a:p>
            <a:r>
              <a:rPr lang="sv-SE" sz="1200" kern="1200" dirty="0" smtClean="0">
                <a:solidFill>
                  <a:schemeClr val="tx1"/>
                </a:solidFill>
                <a:latin typeface="+mn-lt"/>
                <a:ea typeface="+mn-ea"/>
                <a:cs typeface="+mn-cs"/>
              </a:rPr>
              <a:t>\hat{\gamma}^{(i)}=y^{(i)}(</a:t>
            </a:r>
            <a:r>
              <a:rPr lang="sv-SE" sz="1200" kern="1200" dirty="0" err="1" smtClean="0">
                <a:solidFill>
                  <a:schemeClr val="tx1"/>
                </a:solidFill>
                <a:latin typeface="+mn-lt"/>
                <a:ea typeface="+mn-ea"/>
                <a:cs typeface="+mn-cs"/>
              </a:rPr>
              <a:t>w^Tx</a:t>
            </a:r>
            <a:r>
              <a:rPr lang="sv-SE" sz="1200" kern="1200" dirty="0" smtClean="0">
                <a:solidFill>
                  <a:schemeClr val="tx1"/>
                </a:solidFill>
                <a:latin typeface="+mn-lt"/>
                <a:ea typeface="+mn-ea"/>
                <a:cs typeface="+mn-cs"/>
              </a:rPr>
              <a:t>^{(i)}+b)</a:t>
            </a:r>
          </a:p>
          <a:p>
            <a:r>
              <a:rPr lang="sv-SE" sz="1200" kern="1200" dirty="0" smtClean="0">
                <a:solidFill>
                  <a:schemeClr val="tx1"/>
                </a:solidFill>
                <a:latin typeface="+mn-lt"/>
                <a:ea typeface="+mn-ea"/>
                <a:cs typeface="+mn-cs"/>
              </a:rPr>
              <a:t>\hat{\gamma}=\min_{i=1,…m}\hat{\gamma}^{(i)}</a:t>
            </a:r>
          </a:p>
          <a:p>
            <a:r>
              <a:rPr lang="en-US" sz="1200" kern="1200" dirty="0" smtClean="0">
                <a:solidFill>
                  <a:schemeClr val="tx1"/>
                </a:solidFill>
                <a:latin typeface="+mn-lt"/>
                <a:ea typeface="+mn-ea"/>
                <a:cs typeface="+mn-cs"/>
              </a:rPr>
              <a:t>\gamma^{(</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)}=y^{(</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)}\left(\</a:t>
            </a:r>
            <a:r>
              <a:rPr lang="en-US" sz="1200" kern="1200" dirty="0" err="1" smtClean="0">
                <a:solidFill>
                  <a:schemeClr val="tx1"/>
                </a:solidFill>
                <a:latin typeface="+mn-lt"/>
                <a:ea typeface="+mn-ea"/>
                <a:cs typeface="+mn-cs"/>
              </a:rPr>
              <a:t>frac</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w^Tx</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)}+b}{\parallel{w}\parallel}\right)</a:t>
            </a:r>
          </a:p>
          <a:p>
            <a:pPr marL="0" marR="0" indent="0" algn="l" defTabSz="457200" rtl="0" eaLnBrk="1" fontAlgn="auto" latinLnBrk="0" hangingPunct="1">
              <a:lnSpc>
                <a:spcPct val="100000"/>
              </a:lnSpc>
              <a:spcBef>
                <a:spcPts val="0"/>
              </a:spcBef>
              <a:spcAft>
                <a:spcPts val="0"/>
              </a:spcAft>
              <a:buClrTx/>
              <a:buSzTx/>
              <a:buFontTx/>
              <a:buNone/>
              <a:tabLst/>
              <a:defRPr/>
            </a:pPr>
            <a:r>
              <a:rPr lang="sv-SE" sz="1200" kern="1200" dirty="0" smtClean="0">
                <a:solidFill>
                  <a:schemeClr val="tx1"/>
                </a:solidFill>
                <a:latin typeface="+mn-lt"/>
                <a:ea typeface="+mn-ea"/>
                <a:cs typeface="+mn-cs"/>
              </a:rPr>
              <a:t>\gamma=\min_{i=1,…m}\gamma^{(i)}</a:t>
            </a:r>
          </a:p>
          <a:p>
            <a:endParaRPr lang="en-US" sz="1200" kern="1200" dirty="0" smtClean="0">
              <a:solidFill>
                <a:schemeClr val="tx1"/>
              </a:solidFill>
              <a:latin typeface="+mn-lt"/>
              <a:ea typeface="+mn-ea"/>
              <a:cs typeface="+mn-cs"/>
            </a:endParaRPr>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E5611847-43E8-F148-9896-634BD6742F8B}" type="slidenum">
              <a:rPr lang="en-US" smtClean="0"/>
              <a:pPr/>
              <a:t>20</a:t>
            </a:fld>
            <a:endParaRPr lang="en-US"/>
          </a:p>
        </p:txBody>
      </p:sp>
    </p:spTree>
    <p:extLst>
      <p:ext uri="{BB962C8B-B14F-4D97-AF65-F5344CB8AC3E}">
        <p14:creationId xmlns:p14="http://schemas.microsoft.com/office/powerpoint/2010/main" val="40485771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smtClean="0">
                <a:solidFill>
                  <a:schemeClr val="tx1"/>
                </a:solidFill>
                <a:latin typeface="+mn-lt"/>
                <a:ea typeface="+mn-ea"/>
                <a:cs typeface="+mn-cs"/>
              </a:rPr>
              <a:t>最大化几何间隔，是一个非凸问题</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借助于函数间隔与几何间隔的关系我们可以得到第二个等式</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这里我们可以看到代数间隔我们可以通过调整</a:t>
            </a:r>
            <a:r>
              <a:rPr lang="en-US" altLang="zh-CN" sz="1200" kern="1200" dirty="0" err="1" smtClean="0">
                <a:solidFill>
                  <a:schemeClr val="tx1"/>
                </a:solidFill>
                <a:latin typeface="+mn-lt"/>
                <a:ea typeface="+mn-ea"/>
                <a:cs typeface="+mn-cs"/>
              </a:rPr>
              <a:t>w,b</a:t>
            </a:r>
            <a:r>
              <a:rPr lang="zh-CN" altLang="en-US" sz="1200" kern="1200" dirty="0" smtClean="0">
                <a:solidFill>
                  <a:schemeClr val="tx1"/>
                </a:solidFill>
                <a:latin typeface="+mn-lt"/>
                <a:ea typeface="+mn-ea"/>
                <a:cs typeface="+mn-cs"/>
              </a:rPr>
              <a:t>来进行大小等倍的缩放，它的取值并不影响最优化问题的解，所以我们可以令它等于</a:t>
            </a:r>
            <a:r>
              <a:rPr lang="en-US" altLang="zh-CN" sz="1200" kern="1200" dirty="0" smtClean="0">
                <a:solidFill>
                  <a:schemeClr val="tx1"/>
                </a:solidFill>
                <a:latin typeface="+mn-lt"/>
                <a:ea typeface="+mn-ea"/>
                <a:cs typeface="+mn-cs"/>
              </a:rPr>
              <a:t>1</a:t>
            </a:r>
          </a:p>
          <a:p>
            <a:r>
              <a:rPr lang="zh-CN" altLang="en-US" sz="1200" kern="1200" dirty="0" smtClean="0">
                <a:solidFill>
                  <a:schemeClr val="tx1"/>
                </a:solidFill>
                <a:latin typeface="+mn-lt"/>
                <a:ea typeface="+mn-ea"/>
                <a:cs typeface="+mn-cs"/>
              </a:rPr>
              <a:t>然后把</a:t>
            </a:r>
            <a:r>
              <a:rPr lang="en-US" altLang="zh-CN" sz="1200" kern="1200" dirty="0" smtClean="0">
                <a:solidFill>
                  <a:schemeClr val="tx1"/>
                </a:solidFill>
                <a:latin typeface="+mn-lt"/>
                <a:ea typeface="+mn-ea"/>
                <a:cs typeface="+mn-cs"/>
              </a:rPr>
              <a:t>w</a:t>
            </a:r>
            <a:r>
              <a:rPr lang="zh-CN" altLang="en-US" sz="1200" kern="1200" dirty="0" smtClean="0">
                <a:solidFill>
                  <a:schemeClr val="tx1"/>
                </a:solidFill>
                <a:latin typeface="+mn-lt"/>
                <a:ea typeface="+mn-ea"/>
                <a:cs typeface="+mn-cs"/>
              </a:rPr>
              <a:t>从分母弄到分子</a:t>
            </a:r>
            <a:endParaRPr lang="en-US" altLang="zh-CN"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½</a:t>
            </a:r>
            <a:r>
              <a:rPr lang="zh-CN" altLang="en-US" sz="1200" kern="1200" dirty="0" smtClean="0">
                <a:solidFill>
                  <a:schemeClr val="tx1"/>
                </a:solidFill>
                <a:latin typeface="+mn-lt"/>
                <a:ea typeface="+mn-ea"/>
                <a:cs typeface="+mn-cs"/>
              </a:rPr>
              <a:t>的原因是为了计算方便</a:t>
            </a:r>
            <a:endParaRPr lang="en-US" altLang="zh-CN"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可以看到，问题可以变成如右图所示的问题。</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解释</a:t>
            </a:r>
            <a:r>
              <a:rPr lang="en-US" altLang="zh-CN" sz="1200" kern="1200" dirty="0" smtClean="0">
                <a:solidFill>
                  <a:schemeClr val="tx1"/>
                </a:solidFill>
                <a:latin typeface="+mn-lt"/>
                <a:ea typeface="+mn-ea"/>
                <a:cs typeface="+mn-cs"/>
              </a:rPr>
              <a:t>support vector</a:t>
            </a:r>
          </a:p>
          <a:p>
            <a:endParaRPr lang="en-US"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这个问题看起来还是没有那么好解，不能通过梯度下降法等等来解决，我们通过拉格朗日对偶问题来解决</a:t>
            </a:r>
            <a:endParaRPr lang="sv-SE" sz="1200" kern="1200" dirty="0" smtClean="0">
              <a:solidFill>
                <a:schemeClr val="tx1"/>
              </a:solidFill>
              <a:latin typeface="+mn-lt"/>
              <a:ea typeface="+mn-ea"/>
              <a:cs typeface="+mn-cs"/>
            </a:endParaRPr>
          </a:p>
          <a:p>
            <a:endParaRPr lang="sv-SE" sz="1200" kern="1200" dirty="0" smtClean="0">
              <a:solidFill>
                <a:schemeClr val="tx1"/>
              </a:solidFill>
              <a:latin typeface="+mn-lt"/>
              <a:ea typeface="+mn-ea"/>
              <a:cs typeface="+mn-cs"/>
            </a:endParaRPr>
          </a:p>
          <a:p>
            <a:r>
              <a:rPr lang="sv-SE" sz="1200" kern="1200" dirty="0" smtClean="0">
                <a:solidFill>
                  <a:schemeClr val="tx1"/>
                </a:solidFill>
                <a:latin typeface="+mn-lt"/>
                <a:ea typeface="+mn-ea"/>
                <a:cs typeface="+mn-cs"/>
              </a:rPr>
              <a:t>&amp;\max_{</a:t>
            </a:r>
            <a:r>
              <a:rPr lang="sv-SE" sz="1200" kern="1200" dirty="0" err="1" smtClean="0">
                <a:solidFill>
                  <a:schemeClr val="tx1"/>
                </a:solidFill>
                <a:latin typeface="+mn-lt"/>
                <a:ea typeface="+mn-ea"/>
                <a:cs typeface="+mn-cs"/>
              </a:rPr>
              <a:t>w,b</a:t>
            </a:r>
            <a:r>
              <a:rPr lang="sv-SE" sz="1200" kern="1200" dirty="0" smtClean="0">
                <a:solidFill>
                  <a:schemeClr val="tx1"/>
                </a:solidFill>
                <a:latin typeface="+mn-lt"/>
                <a:ea typeface="+mn-ea"/>
                <a:cs typeface="+mn-cs"/>
              </a:rPr>
              <a:t>}~\gamma \\</a:t>
            </a:r>
          </a:p>
          <a:p>
            <a:r>
              <a:rPr lang="sv-SE" sz="1200" kern="1200" dirty="0" smtClean="0">
                <a:solidFill>
                  <a:schemeClr val="tx1"/>
                </a:solidFill>
                <a:latin typeface="+mn-lt"/>
                <a:ea typeface="+mn-ea"/>
                <a:cs typeface="+mn-cs"/>
              </a:rPr>
              <a:t>&amp;</a:t>
            </a:r>
            <a:r>
              <a:rPr lang="sv-SE" sz="1200" kern="1200" dirty="0" err="1" smtClean="0">
                <a:solidFill>
                  <a:schemeClr val="tx1"/>
                </a:solidFill>
                <a:latin typeface="+mn-lt"/>
                <a:ea typeface="+mn-ea"/>
                <a:cs typeface="+mn-cs"/>
              </a:rPr>
              <a:t>s.t.~y</a:t>
            </a:r>
            <a:r>
              <a:rPr lang="sv-SE" sz="1200" kern="1200" dirty="0" smtClean="0">
                <a:solidFill>
                  <a:schemeClr val="tx1"/>
                </a:solidFill>
                <a:latin typeface="+mn-lt"/>
                <a:ea typeface="+mn-ea"/>
                <a:cs typeface="+mn-cs"/>
              </a:rPr>
              <a:t>^{(i)}\</a:t>
            </a:r>
            <a:r>
              <a:rPr lang="sv-SE" sz="1200" kern="1200" dirty="0" err="1" smtClean="0">
                <a:solidFill>
                  <a:schemeClr val="tx1"/>
                </a:solidFill>
                <a:latin typeface="+mn-lt"/>
                <a:ea typeface="+mn-ea"/>
                <a:cs typeface="+mn-cs"/>
              </a:rPr>
              <a:t>left</a:t>
            </a:r>
            <a:r>
              <a:rPr lang="sv-SE" sz="1200" kern="1200" dirty="0" smtClean="0">
                <a:solidFill>
                  <a:schemeClr val="tx1"/>
                </a:solidFill>
                <a:latin typeface="+mn-lt"/>
                <a:ea typeface="+mn-ea"/>
                <a:cs typeface="+mn-cs"/>
              </a:rPr>
              <a:t>(\</a:t>
            </a:r>
            <a:r>
              <a:rPr lang="sv-SE" sz="1200" kern="1200" dirty="0" err="1" smtClean="0">
                <a:solidFill>
                  <a:schemeClr val="tx1"/>
                </a:solidFill>
                <a:latin typeface="+mn-lt"/>
                <a:ea typeface="+mn-ea"/>
                <a:cs typeface="+mn-cs"/>
              </a:rPr>
              <a:t>frac</a:t>
            </a:r>
            <a:r>
              <a:rPr lang="sv-SE" sz="1200" kern="1200" dirty="0" smtClean="0">
                <a:solidFill>
                  <a:schemeClr val="tx1"/>
                </a:solidFill>
                <a:latin typeface="+mn-lt"/>
                <a:ea typeface="+mn-ea"/>
                <a:cs typeface="+mn-cs"/>
              </a:rPr>
              <a:t>{w}{\</a:t>
            </a:r>
            <a:r>
              <a:rPr lang="sv-SE" sz="1200" kern="1200" dirty="0" err="1" smtClean="0">
                <a:solidFill>
                  <a:schemeClr val="tx1"/>
                </a:solidFill>
                <a:latin typeface="+mn-lt"/>
                <a:ea typeface="+mn-ea"/>
                <a:cs typeface="+mn-cs"/>
              </a:rPr>
              <a:t>parallel</a:t>
            </a:r>
            <a:r>
              <a:rPr lang="sv-SE" sz="1200" kern="1200" dirty="0" smtClean="0">
                <a:solidFill>
                  <a:schemeClr val="tx1"/>
                </a:solidFill>
                <a:latin typeface="+mn-lt"/>
                <a:ea typeface="+mn-ea"/>
                <a:cs typeface="+mn-cs"/>
              </a:rPr>
              <a:t>{w}\</a:t>
            </a:r>
            <a:r>
              <a:rPr lang="sv-SE" sz="1200" kern="1200" dirty="0" err="1" smtClean="0">
                <a:solidFill>
                  <a:schemeClr val="tx1"/>
                </a:solidFill>
                <a:latin typeface="+mn-lt"/>
                <a:ea typeface="+mn-ea"/>
                <a:cs typeface="+mn-cs"/>
              </a:rPr>
              <a:t>parallel</a:t>
            </a:r>
            <a:r>
              <a:rPr lang="sv-SE" sz="1200" kern="1200" dirty="0" smtClean="0">
                <a:solidFill>
                  <a:schemeClr val="tx1"/>
                </a:solidFill>
                <a:latin typeface="+mn-lt"/>
                <a:ea typeface="+mn-ea"/>
                <a:cs typeface="+mn-cs"/>
              </a:rPr>
              <a:t>}x^{(i)}+\</a:t>
            </a:r>
            <a:r>
              <a:rPr lang="sv-SE" sz="1200" kern="1200" dirty="0" err="1" smtClean="0">
                <a:solidFill>
                  <a:schemeClr val="tx1"/>
                </a:solidFill>
                <a:latin typeface="+mn-lt"/>
                <a:ea typeface="+mn-ea"/>
                <a:cs typeface="+mn-cs"/>
              </a:rPr>
              <a:t>frac</a:t>
            </a:r>
            <a:r>
              <a:rPr lang="sv-SE" sz="1200" kern="1200" dirty="0" smtClean="0">
                <a:solidFill>
                  <a:schemeClr val="tx1"/>
                </a:solidFill>
                <a:latin typeface="+mn-lt"/>
                <a:ea typeface="+mn-ea"/>
                <a:cs typeface="+mn-cs"/>
              </a:rPr>
              <a:t>{b}{\</a:t>
            </a:r>
            <a:r>
              <a:rPr lang="sv-SE" sz="1200" kern="1200" dirty="0" err="1" smtClean="0">
                <a:solidFill>
                  <a:schemeClr val="tx1"/>
                </a:solidFill>
                <a:latin typeface="+mn-lt"/>
                <a:ea typeface="+mn-ea"/>
                <a:cs typeface="+mn-cs"/>
              </a:rPr>
              <a:t>parallel</a:t>
            </a:r>
            <a:r>
              <a:rPr lang="sv-SE" sz="1200" kern="1200" dirty="0" smtClean="0">
                <a:solidFill>
                  <a:schemeClr val="tx1"/>
                </a:solidFill>
                <a:latin typeface="+mn-lt"/>
                <a:ea typeface="+mn-ea"/>
                <a:cs typeface="+mn-cs"/>
              </a:rPr>
              <a:t>{w}\</a:t>
            </a:r>
            <a:r>
              <a:rPr lang="sv-SE" sz="1200" kern="1200" dirty="0" err="1" smtClean="0">
                <a:solidFill>
                  <a:schemeClr val="tx1"/>
                </a:solidFill>
                <a:latin typeface="+mn-lt"/>
                <a:ea typeface="+mn-ea"/>
                <a:cs typeface="+mn-cs"/>
              </a:rPr>
              <a:t>parallel</a:t>
            </a:r>
            <a:r>
              <a:rPr lang="sv-SE" sz="1200" kern="1200" dirty="0" smtClean="0">
                <a:solidFill>
                  <a:schemeClr val="tx1"/>
                </a:solidFill>
                <a:latin typeface="+mn-lt"/>
                <a:ea typeface="+mn-ea"/>
                <a:cs typeface="+mn-cs"/>
              </a:rPr>
              <a:t>}\right) \ge \gamma</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&amp;\max_{</a:t>
            </a:r>
            <a:r>
              <a:rPr lang="en-US" sz="1200" kern="1200" dirty="0" err="1" smtClean="0">
                <a:solidFill>
                  <a:schemeClr val="tx1"/>
                </a:solidFill>
                <a:latin typeface="+mn-lt"/>
                <a:ea typeface="+mn-ea"/>
                <a:cs typeface="+mn-cs"/>
              </a:rPr>
              <a:t>w,b</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frac</a:t>
            </a:r>
            <a:r>
              <a:rPr lang="en-US" sz="1200" kern="1200" dirty="0" smtClean="0">
                <a:solidFill>
                  <a:schemeClr val="tx1"/>
                </a:solidFill>
                <a:latin typeface="+mn-lt"/>
                <a:ea typeface="+mn-ea"/>
                <a:cs typeface="+mn-cs"/>
              </a:rPr>
              <a:t>{\hat{\gamma}}{\parallel{w}\parallel} \\</a:t>
            </a:r>
          </a:p>
          <a:p>
            <a:r>
              <a:rPr lang="en-US" sz="1200" kern="1200" dirty="0" smtClean="0">
                <a:solidFill>
                  <a:schemeClr val="tx1"/>
                </a:solidFill>
                <a:latin typeface="+mn-lt"/>
                <a:ea typeface="+mn-ea"/>
                <a:cs typeface="+mn-cs"/>
              </a:rPr>
              <a:t>&amp;</a:t>
            </a:r>
            <a:r>
              <a:rPr lang="en-US" sz="1200" kern="1200" dirty="0" err="1" smtClean="0">
                <a:solidFill>
                  <a:schemeClr val="tx1"/>
                </a:solidFill>
                <a:latin typeface="+mn-lt"/>
                <a:ea typeface="+mn-ea"/>
                <a:cs typeface="+mn-cs"/>
              </a:rPr>
              <a:t>s.t.~y</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)}\left(</a:t>
            </a:r>
            <a:r>
              <a:rPr lang="en-US" sz="1200" kern="1200" dirty="0" err="1" smtClean="0">
                <a:solidFill>
                  <a:schemeClr val="tx1"/>
                </a:solidFill>
                <a:latin typeface="+mn-lt"/>
                <a:ea typeface="+mn-ea"/>
                <a:cs typeface="+mn-cs"/>
              </a:rPr>
              <a:t>w^Tx</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)}+b\right) \</a:t>
            </a:r>
            <a:r>
              <a:rPr lang="en-US" sz="1200" kern="1200" dirty="0" err="1" smtClean="0">
                <a:solidFill>
                  <a:schemeClr val="tx1"/>
                </a:solidFill>
                <a:latin typeface="+mn-lt"/>
                <a:ea typeface="+mn-ea"/>
                <a:cs typeface="+mn-cs"/>
              </a:rPr>
              <a:t>ge</a:t>
            </a:r>
            <a:r>
              <a:rPr lang="en-US" sz="1200" kern="1200" dirty="0" smtClean="0">
                <a:solidFill>
                  <a:schemeClr val="tx1"/>
                </a:solidFill>
                <a:latin typeface="+mn-lt"/>
                <a:ea typeface="+mn-ea"/>
                <a:cs typeface="+mn-cs"/>
              </a:rPr>
              <a:t> \hat{\gamma}</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&amp;\min_{</a:t>
            </a:r>
            <a:r>
              <a:rPr lang="en-US" sz="1200" kern="1200" dirty="0" err="1" smtClean="0">
                <a:solidFill>
                  <a:schemeClr val="tx1"/>
                </a:solidFill>
                <a:latin typeface="+mn-lt"/>
                <a:ea typeface="+mn-ea"/>
                <a:cs typeface="+mn-cs"/>
              </a:rPr>
              <a:t>w,b</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frac</a:t>
            </a:r>
            <a:r>
              <a:rPr lang="en-US" sz="1200" kern="1200" dirty="0" smtClean="0">
                <a:solidFill>
                  <a:schemeClr val="tx1"/>
                </a:solidFill>
                <a:latin typeface="+mn-lt"/>
                <a:ea typeface="+mn-ea"/>
                <a:cs typeface="+mn-cs"/>
              </a:rPr>
              <a:t>{1}{2}\parallel{w}\parallel \\</a:t>
            </a:r>
          </a:p>
          <a:p>
            <a:r>
              <a:rPr lang="en-US" sz="1200" kern="1200" dirty="0" smtClean="0">
                <a:solidFill>
                  <a:schemeClr val="tx1"/>
                </a:solidFill>
                <a:latin typeface="+mn-lt"/>
                <a:ea typeface="+mn-ea"/>
                <a:cs typeface="+mn-cs"/>
              </a:rPr>
              <a:t>&amp;</a:t>
            </a:r>
            <a:r>
              <a:rPr lang="en-US" sz="1200" kern="1200" dirty="0" err="1" smtClean="0">
                <a:solidFill>
                  <a:schemeClr val="tx1"/>
                </a:solidFill>
                <a:latin typeface="+mn-lt"/>
                <a:ea typeface="+mn-ea"/>
                <a:cs typeface="+mn-cs"/>
              </a:rPr>
              <a:t>s.t.~y</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)}\left(</a:t>
            </a:r>
            <a:r>
              <a:rPr lang="en-US" sz="1200" kern="1200" dirty="0" err="1" smtClean="0">
                <a:solidFill>
                  <a:schemeClr val="tx1"/>
                </a:solidFill>
                <a:latin typeface="+mn-lt"/>
                <a:ea typeface="+mn-ea"/>
                <a:cs typeface="+mn-cs"/>
              </a:rPr>
              <a:t>w^Tx</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)}+b\right) \</a:t>
            </a:r>
            <a:r>
              <a:rPr lang="en-US" sz="1200" kern="1200" dirty="0" err="1" smtClean="0">
                <a:solidFill>
                  <a:schemeClr val="tx1"/>
                </a:solidFill>
                <a:latin typeface="+mn-lt"/>
                <a:ea typeface="+mn-ea"/>
                <a:cs typeface="+mn-cs"/>
              </a:rPr>
              <a:t>ge</a:t>
            </a:r>
            <a:r>
              <a:rPr lang="en-US" sz="1200" kern="1200" dirty="0" smtClean="0">
                <a:solidFill>
                  <a:schemeClr val="tx1"/>
                </a:solidFill>
                <a:latin typeface="+mn-lt"/>
                <a:ea typeface="+mn-ea"/>
                <a:cs typeface="+mn-cs"/>
              </a:rPr>
              <a:t> 1</a:t>
            </a:r>
          </a:p>
          <a:p>
            <a:endParaRPr lang="en-US" sz="1200" kern="1200" dirty="0" smtClean="0">
              <a:solidFill>
                <a:schemeClr val="tx1"/>
              </a:solidFill>
              <a:latin typeface="+mn-lt"/>
              <a:ea typeface="+mn-ea"/>
              <a:cs typeface="+mn-cs"/>
            </a:endParaRPr>
          </a:p>
          <a:p>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E5611847-43E8-F148-9896-634BD6742F8B}" type="slidenum">
              <a:rPr lang="en-US" smtClean="0"/>
              <a:pPr/>
              <a:t>21</a:t>
            </a:fld>
            <a:endParaRPr lang="en-US"/>
          </a:p>
        </p:txBody>
      </p:sp>
    </p:spTree>
    <p:extLst>
      <p:ext uri="{BB962C8B-B14F-4D97-AF65-F5344CB8AC3E}">
        <p14:creationId xmlns:p14="http://schemas.microsoft.com/office/powerpoint/2010/main" val="1742439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smtClean="0">
                <a:solidFill>
                  <a:schemeClr val="tx1"/>
                </a:solidFill>
                <a:latin typeface="+mn-lt"/>
                <a:ea typeface="+mn-ea"/>
                <a:cs typeface="+mn-cs"/>
              </a:rPr>
              <a:t>用拉格朗日对偶性将原始问题转换为对偶问题，通过解决对偶问题而得到原始问题的解。</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在</a:t>
            </a:r>
            <a:r>
              <a:rPr lang="en-US" altLang="zh-CN" sz="1200" kern="1200" dirty="0" err="1" smtClean="0">
                <a:solidFill>
                  <a:schemeClr val="tx1"/>
                </a:solidFill>
                <a:latin typeface="+mn-lt"/>
                <a:ea typeface="+mn-ea"/>
                <a:cs typeface="+mn-cs"/>
              </a:rPr>
              <a:t>svm</a:t>
            </a:r>
            <a:r>
              <a:rPr lang="zh-CN" altLang="en-US" sz="1200" kern="1200" dirty="0" smtClean="0">
                <a:solidFill>
                  <a:schemeClr val="tx1"/>
                </a:solidFill>
                <a:latin typeface="+mn-lt"/>
                <a:ea typeface="+mn-ea"/>
                <a:cs typeface="+mn-cs"/>
              </a:rPr>
              <a:t>这个问题中好处有</a:t>
            </a:r>
            <a:r>
              <a:rPr lang="zh-CN" altLang="en-US" sz="1200" kern="1200" dirty="0" smtClean="0">
                <a:solidFill>
                  <a:schemeClr val="tx1"/>
                </a:solidFill>
                <a:latin typeface="+mn-lt"/>
                <a:ea typeface="+mn-ea"/>
                <a:cs typeface="+mn-cs"/>
                <a:sym typeface="Wingdings"/>
              </a:rPr>
              <a:t>：</a:t>
            </a:r>
            <a:r>
              <a:rPr lang="en-US" altLang="zh-CN" sz="1200" kern="1200" dirty="0" smtClean="0">
                <a:solidFill>
                  <a:schemeClr val="tx1"/>
                </a:solidFill>
                <a:latin typeface="+mn-lt"/>
                <a:ea typeface="+mn-ea"/>
                <a:cs typeface="+mn-cs"/>
                <a:sym typeface="Wingdings"/>
              </a:rPr>
              <a:t> </a:t>
            </a:r>
            <a:r>
              <a:rPr lang="zh-CN" altLang="en-US" sz="1200" kern="1200" dirty="0" smtClean="0">
                <a:solidFill>
                  <a:schemeClr val="tx1"/>
                </a:solidFill>
                <a:latin typeface="+mn-lt"/>
                <a:ea typeface="+mn-ea"/>
                <a:cs typeface="+mn-cs"/>
                <a:sym typeface="Wingdings"/>
              </a:rPr>
              <a:t>（</a:t>
            </a:r>
            <a:r>
              <a:rPr lang="en-US" altLang="zh-CN" sz="1200" kern="1200" dirty="0" smtClean="0">
                <a:solidFill>
                  <a:schemeClr val="tx1"/>
                </a:solidFill>
                <a:latin typeface="+mn-lt"/>
                <a:ea typeface="+mn-ea"/>
                <a:cs typeface="+mn-cs"/>
                <a:sym typeface="Wingdings"/>
              </a:rPr>
              <a:t>1</a:t>
            </a:r>
            <a:r>
              <a:rPr lang="zh-CN" altLang="en-US" sz="1200" kern="1200" dirty="0" smtClean="0">
                <a:solidFill>
                  <a:schemeClr val="tx1"/>
                </a:solidFill>
                <a:latin typeface="+mn-lt"/>
                <a:ea typeface="+mn-ea"/>
                <a:cs typeface="+mn-cs"/>
                <a:sym typeface="Wingdings"/>
              </a:rPr>
              <a:t>）对偶问题更容易解决</a:t>
            </a:r>
            <a:r>
              <a:rPr lang="en-US" altLang="zh-CN" sz="1200" kern="1200" dirty="0" smtClean="0">
                <a:solidFill>
                  <a:schemeClr val="tx1"/>
                </a:solidFill>
                <a:latin typeface="+mn-lt"/>
                <a:ea typeface="+mn-ea"/>
                <a:cs typeface="+mn-cs"/>
                <a:sym typeface="Wingdings"/>
              </a:rPr>
              <a:t> </a:t>
            </a:r>
            <a:r>
              <a:rPr lang="zh-CN" altLang="en-US" sz="1200" kern="1200" dirty="0" smtClean="0">
                <a:solidFill>
                  <a:schemeClr val="tx1"/>
                </a:solidFill>
                <a:latin typeface="+mn-lt"/>
                <a:ea typeface="+mn-ea"/>
                <a:cs typeface="+mn-cs"/>
                <a:sym typeface="Wingdings"/>
              </a:rPr>
              <a:t>（</a:t>
            </a:r>
            <a:r>
              <a:rPr lang="en-US" altLang="zh-CN" sz="1200" kern="1200" dirty="0" smtClean="0">
                <a:solidFill>
                  <a:schemeClr val="tx1"/>
                </a:solidFill>
                <a:latin typeface="+mn-lt"/>
                <a:ea typeface="+mn-ea"/>
                <a:cs typeface="+mn-cs"/>
                <a:sym typeface="Wingdings"/>
              </a:rPr>
              <a:t>2</a:t>
            </a:r>
            <a:r>
              <a:rPr lang="zh-CN" altLang="en-US" sz="1200" kern="1200" dirty="0" smtClean="0">
                <a:solidFill>
                  <a:schemeClr val="tx1"/>
                </a:solidFill>
                <a:latin typeface="+mn-lt"/>
                <a:ea typeface="+mn-ea"/>
                <a:cs typeface="+mn-cs"/>
                <a:sym typeface="Wingdings"/>
              </a:rPr>
              <a:t>）很方便的引入核函数</a:t>
            </a:r>
            <a:endParaRPr lang="en-US" altLang="zh-CN" sz="1200" kern="1200" dirty="0" smtClean="0">
              <a:solidFill>
                <a:schemeClr val="tx1"/>
              </a:solidFill>
              <a:latin typeface="+mn-lt"/>
              <a:ea typeface="+mn-ea"/>
              <a:cs typeface="+mn-cs"/>
              <a:sym typeface="Wingdings"/>
            </a:endParaRPr>
          </a:p>
          <a:p>
            <a:endParaRPr lang="en-US" sz="1200" kern="1200" dirty="0" smtClean="0">
              <a:solidFill>
                <a:schemeClr val="tx1"/>
              </a:solidFill>
              <a:latin typeface="+mn-lt"/>
              <a:ea typeface="+mn-ea"/>
              <a:cs typeface="+mn-cs"/>
              <a:sym typeface="Wingdings"/>
            </a:endParaRPr>
          </a:p>
          <a:p>
            <a:r>
              <a:rPr lang="zh-CN" altLang="en-US" sz="1200" kern="1200" dirty="0" smtClean="0">
                <a:solidFill>
                  <a:schemeClr val="tx1"/>
                </a:solidFill>
                <a:latin typeface="+mn-lt"/>
                <a:ea typeface="+mn-ea"/>
                <a:cs typeface="+mn-cs"/>
                <a:sym typeface="Wingdings"/>
              </a:rPr>
              <a:t>原始问题：</a:t>
            </a:r>
            <a:r>
              <a:rPr lang="en-US" altLang="zh-CN" sz="1200" kern="1200" dirty="0" smtClean="0">
                <a:solidFill>
                  <a:schemeClr val="tx1"/>
                </a:solidFill>
                <a:latin typeface="+mn-lt"/>
                <a:ea typeface="+mn-ea"/>
                <a:cs typeface="+mn-cs"/>
                <a:sym typeface="Wingdings"/>
              </a:rPr>
              <a:t>xxx</a:t>
            </a:r>
          </a:p>
          <a:p>
            <a:r>
              <a:rPr lang="zh-CN" altLang="en-US" sz="1200" kern="1200" dirty="0" smtClean="0">
                <a:solidFill>
                  <a:schemeClr val="tx1"/>
                </a:solidFill>
                <a:latin typeface="+mn-lt"/>
                <a:ea typeface="+mn-ea"/>
                <a:cs typeface="+mn-cs"/>
                <a:sym typeface="Wingdings"/>
              </a:rPr>
              <a:t>我们引入广义拉格朗日函数，其中</a:t>
            </a:r>
            <a:r>
              <a:rPr lang="en-US" altLang="zh-CN" sz="1200" kern="1200" dirty="0" err="1" smtClean="0">
                <a:solidFill>
                  <a:schemeClr val="tx1"/>
                </a:solidFill>
                <a:latin typeface="+mn-lt"/>
                <a:ea typeface="+mn-ea"/>
                <a:cs typeface="+mn-cs"/>
                <a:sym typeface="Wingdings"/>
              </a:rPr>
              <a:t>alpha,beta</a:t>
            </a:r>
            <a:r>
              <a:rPr lang="zh-CN" altLang="en-US" sz="1200" kern="1200" dirty="0" smtClean="0">
                <a:solidFill>
                  <a:schemeClr val="tx1"/>
                </a:solidFill>
                <a:latin typeface="+mn-lt"/>
                <a:ea typeface="+mn-ea"/>
                <a:cs typeface="+mn-cs"/>
                <a:sym typeface="Wingdings"/>
              </a:rPr>
              <a:t>是拉格朗日橙子，并且</a:t>
            </a:r>
            <a:r>
              <a:rPr lang="en-US" altLang="zh-CN" sz="1200" kern="1200" dirty="0" smtClean="0">
                <a:solidFill>
                  <a:schemeClr val="tx1"/>
                </a:solidFill>
                <a:latin typeface="+mn-lt"/>
                <a:ea typeface="+mn-ea"/>
                <a:cs typeface="+mn-cs"/>
                <a:sym typeface="Wingdings"/>
              </a:rPr>
              <a:t>alpha</a:t>
            </a:r>
            <a:r>
              <a:rPr lang="zh-CN" altLang="en-US" sz="1200" kern="1200" dirty="0" smtClean="0">
                <a:solidFill>
                  <a:schemeClr val="tx1"/>
                </a:solidFill>
                <a:latin typeface="+mn-lt"/>
                <a:ea typeface="+mn-ea"/>
                <a:cs typeface="+mn-cs"/>
                <a:sym typeface="Wingdings"/>
              </a:rPr>
              <a:t>要大于</a:t>
            </a:r>
            <a:r>
              <a:rPr lang="en-US" altLang="zh-CN" sz="1200" kern="1200" dirty="0" smtClean="0">
                <a:solidFill>
                  <a:schemeClr val="tx1"/>
                </a:solidFill>
                <a:latin typeface="+mn-lt"/>
                <a:ea typeface="+mn-ea"/>
                <a:cs typeface="+mn-cs"/>
                <a:sym typeface="Wingdings"/>
              </a:rPr>
              <a:t>0</a:t>
            </a:r>
          </a:p>
          <a:p>
            <a:r>
              <a:rPr lang="zh-CN" altLang="en-US" sz="1200" kern="1200" dirty="0" smtClean="0">
                <a:solidFill>
                  <a:schemeClr val="tx1"/>
                </a:solidFill>
                <a:latin typeface="+mn-lt"/>
                <a:ea typeface="+mn-ea"/>
                <a:cs typeface="+mn-cs"/>
                <a:sym typeface="Wingdings"/>
              </a:rPr>
              <a:t>考虑这样一个函数，</a:t>
            </a:r>
            <a:r>
              <a:rPr lang="en-US" altLang="zh-CN" sz="1200" kern="1200" dirty="0" err="1" smtClean="0">
                <a:solidFill>
                  <a:schemeClr val="tx1"/>
                </a:solidFill>
                <a:latin typeface="+mn-lt"/>
                <a:ea typeface="+mn-ea"/>
                <a:cs typeface="+mn-cs"/>
                <a:sym typeface="Wingdings"/>
              </a:rPr>
              <a:t>maxL</a:t>
            </a:r>
            <a:r>
              <a:rPr lang="zh-CN" altLang="en-US" sz="1200" kern="1200" dirty="0" smtClean="0">
                <a:solidFill>
                  <a:schemeClr val="tx1"/>
                </a:solidFill>
                <a:latin typeface="+mn-lt"/>
                <a:ea typeface="+mn-ea"/>
                <a:cs typeface="+mn-cs"/>
                <a:sym typeface="Wingdings"/>
              </a:rPr>
              <a:t>。其中</a:t>
            </a:r>
            <a:r>
              <a:rPr lang="en-US" altLang="zh-CN" sz="1200" kern="1200" dirty="0" smtClean="0">
                <a:solidFill>
                  <a:schemeClr val="tx1"/>
                </a:solidFill>
                <a:latin typeface="+mn-lt"/>
                <a:ea typeface="+mn-ea"/>
                <a:cs typeface="+mn-cs"/>
                <a:sym typeface="Wingdings"/>
              </a:rPr>
              <a:t>P</a:t>
            </a:r>
            <a:r>
              <a:rPr lang="zh-CN" altLang="en-US" sz="1200" kern="1200" dirty="0" smtClean="0">
                <a:solidFill>
                  <a:schemeClr val="tx1"/>
                </a:solidFill>
                <a:latin typeface="+mn-lt"/>
                <a:ea typeface="+mn-ea"/>
                <a:cs typeface="+mn-cs"/>
                <a:sym typeface="Wingdings"/>
              </a:rPr>
              <a:t>表示原始问题。</a:t>
            </a:r>
            <a:endParaRPr lang="en-US" altLang="zh-CN" sz="1200" kern="1200" dirty="0" smtClean="0">
              <a:solidFill>
                <a:schemeClr val="tx1"/>
              </a:solidFill>
              <a:latin typeface="+mn-lt"/>
              <a:ea typeface="+mn-ea"/>
              <a:cs typeface="+mn-cs"/>
              <a:sym typeface="Wingdings"/>
            </a:endParaRPr>
          </a:p>
          <a:p>
            <a:r>
              <a:rPr lang="zh-CN" altLang="en-US" sz="1200" kern="1200" dirty="0" smtClean="0">
                <a:solidFill>
                  <a:schemeClr val="tx1"/>
                </a:solidFill>
                <a:latin typeface="+mn-lt"/>
                <a:ea typeface="+mn-ea"/>
                <a:cs typeface="+mn-cs"/>
                <a:sym typeface="Wingdings"/>
              </a:rPr>
              <a:t>可以看到当</a:t>
            </a:r>
            <a:r>
              <a:rPr lang="en-US" altLang="zh-CN" sz="1200" kern="1200" dirty="0" smtClean="0">
                <a:solidFill>
                  <a:schemeClr val="tx1"/>
                </a:solidFill>
                <a:latin typeface="+mn-lt"/>
                <a:ea typeface="+mn-ea"/>
                <a:cs typeface="+mn-cs"/>
                <a:sym typeface="Wingdings"/>
              </a:rPr>
              <a:t>w</a:t>
            </a:r>
            <a:r>
              <a:rPr lang="zh-CN" altLang="en-US" sz="1200" kern="1200" dirty="0" smtClean="0">
                <a:solidFill>
                  <a:schemeClr val="tx1"/>
                </a:solidFill>
                <a:latin typeface="+mn-lt"/>
                <a:ea typeface="+mn-ea"/>
                <a:cs typeface="+mn-cs"/>
                <a:sym typeface="Wingdings"/>
              </a:rPr>
              <a:t>不满足上面指定条件时，</a:t>
            </a:r>
            <a:r>
              <a:rPr lang="en-US" altLang="zh-CN" sz="1200" kern="1200" dirty="0" smtClean="0">
                <a:solidFill>
                  <a:schemeClr val="tx1"/>
                </a:solidFill>
                <a:latin typeface="+mn-lt"/>
                <a:ea typeface="+mn-ea"/>
                <a:cs typeface="+mn-cs"/>
                <a:sym typeface="Wingdings"/>
              </a:rPr>
              <a:t>alpha</a:t>
            </a:r>
            <a:r>
              <a:rPr lang="zh-CN" altLang="en-US" sz="1200" kern="1200" dirty="0" smtClean="0">
                <a:solidFill>
                  <a:schemeClr val="tx1"/>
                </a:solidFill>
                <a:latin typeface="+mn-lt"/>
                <a:ea typeface="+mn-ea"/>
                <a:cs typeface="+mn-cs"/>
                <a:sym typeface="Wingdings"/>
              </a:rPr>
              <a:t>取无穷，</a:t>
            </a:r>
            <a:r>
              <a:rPr lang="en-US" altLang="zh-CN" sz="1200" kern="1200" dirty="0" smtClean="0">
                <a:solidFill>
                  <a:schemeClr val="tx1"/>
                </a:solidFill>
                <a:latin typeface="+mn-lt"/>
                <a:ea typeface="+mn-ea"/>
                <a:cs typeface="+mn-cs"/>
                <a:sym typeface="Wingdings"/>
              </a:rPr>
              <a:t>beta</a:t>
            </a:r>
            <a:r>
              <a:rPr lang="zh-CN" altLang="en-US" sz="1200" kern="1200" dirty="0" smtClean="0">
                <a:solidFill>
                  <a:schemeClr val="tx1"/>
                </a:solidFill>
                <a:latin typeface="+mn-lt"/>
                <a:ea typeface="+mn-ea"/>
                <a:cs typeface="+mn-cs"/>
                <a:sym typeface="Wingdings"/>
              </a:rPr>
              <a:t>取无穷，</a:t>
            </a:r>
            <a:r>
              <a:rPr lang="en-US" altLang="zh-CN" sz="1200" kern="1200" dirty="0" smtClean="0">
                <a:solidFill>
                  <a:schemeClr val="tx1"/>
                </a:solidFill>
                <a:latin typeface="+mn-lt"/>
                <a:ea typeface="+mn-ea"/>
                <a:cs typeface="+mn-cs"/>
                <a:sym typeface="Wingdings"/>
              </a:rPr>
              <a:t>theta</a:t>
            </a:r>
            <a:r>
              <a:rPr lang="zh-CN" altLang="en-US" sz="1200" kern="1200" dirty="0" smtClean="0">
                <a:solidFill>
                  <a:schemeClr val="tx1"/>
                </a:solidFill>
                <a:latin typeface="+mn-lt"/>
                <a:ea typeface="+mn-ea"/>
                <a:cs typeface="+mn-cs"/>
                <a:sym typeface="Wingdings"/>
              </a:rPr>
              <a:t>函数的值为无穷。反之，当</a:t>
            </a:r>
            <a:r>
              <a:rPr lang="en-US" altLang="zh-CN" sz="1200" kern="1200" dirty="0" smtClean="0">
                <a:solidFill>
                  <a:schemeClr val="tx1"/>
                </a:solidFill>
                <a:latin typeface="+mn-lt"/>
                <a:ea typeface="+mn-ea"/>
                <a:cs typeface="+mn-cs"/>
                <a:sym typeface="Wingdings"/>
              </a:rPr>
              <a:t>w</a:t>
            </a:r>
            <a:r>
              <a:rPr lang="zh-CN" altLang="en-US" sz="1200" kern="1200" dirty="0" smtClean="0">
                <a:solidFill>
                  <a:schemeClr val="tx1"/>
                </a:solidFill>
                <a:latin typeface="+mn-lt"/>
                <a:ea typeface="+mn-ea"/>
                <a:cs typeface="+mn-cs"/>
                <a:sym typeface="Wingdings"/>
              </a:rPr>
              <a:t>满足条件时</a:t>
            </a:r>
            <a:r>
              <a:rPr lang="en-US" altLang="zh-CN" sz="1200" kern="1200" dirty="0" smtClean="0">
                <a:solidFill>
                  <a:schemeClr val="tx1"/>
                </a:solidFill>
                <a:latin typeface="+mn-lt"/>
                <a:ea typeface="+mn-ea"/>
                <a:cs typeface="+mn-cs"/>
                <a:sym typeface="Wingdings"/>
              </a:rPr>
              <a:t>,alpha=0</a:t>
            </a:r>
            <a:r>
              <a:rPr lang="zh-CN" altLang="en-US" sz="1200" kern="1200" dirty="0" smtClean="0">
                <a:solidFill>
                  <a:schemeClr val="tx1"/>
                </a:solidFill>
                <a:latin typeface="+mn-lt"/>
                <a:ea typeface="+mn-ea"/>
                <a:cs typeface="+mn-cs"/>
                <a:sym typeface="Wingdings"/>
              </a:rPr>
              <a:t>，</a:t>
            </a:r>
            <a:r>
              <a:rPr lang="en-US" altLang="zh-CN" sz="1200" kern="1200" dirty="0" smtClean="0">
                <a:solidFill>
                  <a:schemeClr val="tx1"/>
                </a:solidFill>
                <a:latin typeface="+mn-lt"/>
                <a:ea typeface="+mn-ea"/>
                <a:cs typeface="+mn-cs"/>
                <a:sym typeface="Wingdings"/>
              </a:rPr>
              <a:t>theta</a:t>
            </a:r>
            <a:r>
              <a:rPr lang="zh-CN" altLang="en-US" sz="1200" kern="1200" dirty="0" smtClean="0">
                <a:solidFill>
                  <a:schemeClr val="tx1"/>
                </a:solidFill>
                <a:latin typeface="+mn-lt"/>
                <a:ea typeface="+mn-ea"/>
                <a:cs typeface="+mn-cs"/>
                <a:sym typeface="Wingdings"/>
              </a:rPr>
              <a:t>函数就等于</a:t>
            </a:r>
            <a:r>
              <a:rPr lang="en-US" altLang="zh-CN" sz="1200" kern="1200" dirty="0" smtClean="0">
                <a:solidFill>
                  <a:schemeClr val="tx1"/>
                </a:solidFill>
                <a:latin typeface="+mn-lt"/>
                <a:ea typeface="+mn-ea"/>
                <a:cs typeface="+mn-cs"/>
                <a:sym typeface="Wingdings"/>
              </a:rPr>
              <a:t>f(w)</a:t>
            </a:r>
          </a:p>
          <a:p>
            <a:r>
              <a:rPr lang="zh-CN" altLang="en-US" sz="1200" kern="1200" dirty="0" smtClean="0">
                <a:solidFill>
                  <a:schemeClr val="tx1"/>
                </a:solidFill>
                <a:latin typeface="+mn-lt"/>
                <a:ea typeface="+mn-ea"/>
                <a:cs typeface="+mn-cs"/>
                <a:sym typeface="Wingdings"/>
              </a:rPr>
              <a:t>所以原始的问题可以变为</a:t>
            </a:r>
            <a:endParaRPr lang="en-US" sz="1200" kern="1200" dirty="0" smtClean="0">
              <a:solidFill>
                <a:schemeClr val="tx1"/>
              </a:solidFill>
              <a:latin typeface="+mn-lt"/>
              <a:ea typeface="+mn-ea"/>
              <a:cs typeface="+mn-cs"/>
              <a:sym typeface="Wingdings"/>
            </a:endParaRPr>
          </a:p>
          <a:p>
            <a:endParaRPr lang="pl-PL" sz="1200" kern="1200" dirty="0" smtClean="0">
              <a:solidFill>
                <a:schemeClr val="tx1"/>
              </a:solidFill>
              <a:latin typeface="+mn-lt"/>
              <a:ea typeface="+mn-ea"/>
              <a:cs typeface="+mn-cs"/>
            </a:endParaRPr>
          </a:p>
          <a:p>
            <a:r>
              <a:rPr lang="pl-PL" sz="1200" kern="1200" dirty="0" smtClean="0">
                <a:solidFill>
                  <a:schemeClr val="tx1"/>
                </a:solidFill>
                <a:latin typeface="+mn-lt"/>
                <a:ea typeface="+mn-ea"/>
                <a:cs typeface="+mn-cs"/>
              </a:rPr>
              <a:t>\min_{w}~&amp;f(w)\\</a:t>
            </a:r>
          </a:p>
          <a:p>
            <a:r>
              <a:rPr lang="pl-PL" sz="1200" kern="1200" dirty="0" err="1" smtClean="0">
                <a:solidFill>
                  <a:schemeClr val="tx1"/>
                </a:solidFill>
                <a:latin typeface="+mn-lt"/>
                <a:ea typeface="+mn-ea"/>
                <a:cs typeface="+mn-cs"/>
              </a:rPr>
              <a:t>s.t</a:t>
            </a:r>
            <a:r>
              <a:rPr lang="pl-PL" sz="1200" kern="1200" dirty="0" smtClean="0">
                <a:solidFill>
                  <a:schemeClr val="tx1"/>
                </a:solidFill>
                <a:latin typeface="+mn-lt"/>
                <a:ea typeface="+mn-ea"/>
                <a:cs typeface="+mn-cs"/>
              </a:rPr>
              <a:t>.~&amp;</a:t>
            </a:r>
            <a:r>
              <a:rPr lang="pl-PL" sz="1200" kern="1200" dirty="0" err="1" smtClean="0">
                <a:solidFill>
                  <a:schemeClr val="tx1"/>
                </a:solidFill>
                <a:latin typeface="+mn-lt"/>
                <a:ea typeface="+mn-ea"/>
                <a:cs typeface="+mn-cs"/>
              </a:rPr>
              <a:t>g_i</a:t>
            </a:r>
            <a:r>
              <a:rPr lang="pl-PL" sz="1200" kern="1200" dirty="0" smtClean="0">
                <a:solidFill>
                  <a:schemeClr val="tx1"/>
                </a:solidFill>
                <a:latin typeface="+mn-lt"/>
                <a:ea typeface="+mn-ea"/>
                <a:cs typeface="+mn-cs"/>
              </a:rPr>
              <a:t>(w) \le 0, i=1,…,k\\</a:t>
            </a:r>
          </a:p>
          <a:p>
            <a:r>
              <a:rPr lang="pl-PL" sz="1200" kern="1200" dirty="0" smtClean="0">
                <a:solidFill>
                  <a:schemeClr val="tx1"/>
                </a:solidFill>
                <a:latin typeface="+mn-lt"/>
                <a:ea typeface="+mn-ea"/>
                <a:cs typeface="+mn-cs"/>
              </a:rPr>
              <a:t>&amp;</a:t>
            </a:r>
            <a:r>
              <a:rPr lang="pl-PL" sz="1200" kern="1200" dirty="0" err="1" smtClean="0">
                <a:solidFill>
                  <a:schemeClr val="tx1"/>
                </a:solidFill>
                <a:latin typeface="+mn-lt"/>
                <a:ea typeface="+mn-ea"/>
                <a:cs typeface="+mn-cs"/>
              </a:rPr>
              <a:t>h_i</a:t>
            </a:r>
            <a:r>
              <a:rPr lang="pl-PL" sz="1200" kern="1200" dirty="0" smtClean="0">
                <a:solidFill>
                  <a:schemeClr val="tx1"/>
                </a:solidFill>
                <a:latin typeface="+mn-lt"/>
                <a:ea typeface="+mn-ea"/>
                <a:cs typeface="+mn-cs"/>
              </a:rPr>
              <a:t>(w) = 0, i=1,…,l</a:t>
            </a:r>
          </a:p>
          <a:p>
            <a:endParaRPr lang="pl-PL"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mathcal</a:t>
            </a:r>
            <a:r>
              <a:rPr lang="en-US" sz="1200" kern="1200" dirty="0" smtClean="0">
                <a:solidFill>
                  <a:schemeClr val="tx1"/>
                </a:solidFill>
                <a:latin typeface="+mn-lt"/>
                <a:ea typeface="+mn-ea"/>
                <a:cs typeface="+mn-cs"/>
              </a:rPr>
              <a:t>{L}(w,\alpha,\beta)=f(w)+\sum_{</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=1}^{k}{\</a:t>
            </a:r>
            <a:r>
              <a:rPr lang="en-US" sz="1200" kern="1200" dirty="0" err="1" smtClean="0">
                <a:solidFill>
                  <a:schemeClr val="tx1"/>
                </a:solidFill>
                <a:latin typeface="+mn-lt"/>
                <a:ea typeface="+mn-ea"/>
                <a:cs typeface="+mn-cs"/>
              </a:rPr>
              <a:t>alpha_i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g_i</a:t>
            </a:r>
            <a:r>
              <a:rPr lang="en-US" sz="1200" kern="1200" dirty="0" smtClean="0">
                <a:solidFill>
                  <a:schemeClr val="tx1"/>
                </a:solidFill>
                <a:latin typeface="+mn-lt"/>
                <a:ea typeface="+mn-ea"/>
                <a:cs typeface="+mn-cs"/>
              </a:rPr>
              <a:t>(w)} + \sum_{</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=1}^{l}{\</a:t>
            </a:r>
            <a:r>
              <a:rPr lang="en-US" sz="1200" kern="1200" dirty="0" err="1" smtClean="0">
                <a:solidFill>
                  <a:schemeClr val="tx1"/>
                </a:solidFill>
                <a:latin typeface="+mn-lt"/>
                <a:ea typeface="+mn-ea"/>
                <a:cs typeface="+mn-cs"/>
              </a:rPr>
              <a:t>beta_i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h_i</a:t>
            </a:r>
            <a:r>
              <a:rPr lang="en-US" sz="1200" kern="1200" dirty="0" smtClean="0">
                <a:solidFill>
                  <a:schemeClr val="tx1"/>
                </a:solidFill>
                <a:latin typeface="+mn-lt"/>
                <a:ea typeface="+mn-ea"/>
                <a:cs typeface="+mn-cs"/>
              </a:rPr>
              <a:t>(w)}</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\theta_\</a:t>
            </a:r>
            <a:r>
              <a:rPr lang="en-US" sz="1200" kern="1200" dirty="0" err="1" smtClean="0">
                <a:solidFill>
                  <a:schemeClr val="tx1"/>
                </a:solidFill>
                <a:latin typeface="+mn-lt"/>
                <a:ea typeface="+mn-ea"/>
                <a:cs typeface="+mn-cs"/>
              </a:rPr>
              <a:t>mathcal</a:t>
            </a:r>
            <a:r>
              <a:rPr lang="en-US" sz="1200" kern="1200" dirty="0" smtClean="0">
                <a:solidFill>
                  <a:schemeClr val="tx1"/>
                </a:solidFill>
                <a:latin typeface="+mn-lt"/>
                <a:ea typeface="+mn-ea"/>
                <a:cs typeface="+mn-cs"/>
              </a:rPr>
              <a:t>{P}(w)=\max_{\alpha,\beta:\</a:t>
            </a:r>
            <a:r>
              <a:rPr lang="en-US" sz="1200" kern="1200" dirty="0" err="1" smtClean="0">
                <a:solidFill>
                  <a:schemeClr val="tx1"/>
                </a:solidFill>
                <a:latin typeface="+mn-lt"/>
                <a:ea typeface="+mn-ea"/>
                <a:cs typeface="+mn-cs"/>
              </a:rPr>
              <a:t>alpha_i</a:t>
            </a:r>
            <a:r>
              <a:rPr lang="en-US" sz="1200" kern="1200" dirty="0" smtClean="0">
                <a:solidFill>
                  <a:schemeClr val="tx1"/>
                </a:solidFill>
                <a:latin typeface="+mn-lt"/>
                <a:ea typeface="+mn-ea"/>
                <a:cs typeface="+mn-cs"/>
              </a:rPr>
              <a:t>\ge0}{\</a:t>
            </a:r>
            <a:r>
              <a:rPr lang="en-US" sz="1200" kern="1200" dirty="0" err="1" smtClean="0">
                <a:solidFill>
                  <a:schemeClr val="tx1"/>
                </a:solidFill>
                <a:latin typeface="+mn-lt"/>
                <a:ea typeface="+mn-ea"/>
                <a:cs typeface="+mn-cs"/>
              </a:rPr>
              <a:t>mathcal</a:t>
            </a:r>
            <a:r>
              <a:rPr lang="en-US" sz="1200" kern="1200" dirty="0" smtClean="0">
                <a:solidFill>
                  <a:schemeClr val="tx1"/>
                </a:solidFill>
                <a:latin typeface="+mn-lt"/>
                <a:ea typeface="+mn-ea"/>
                <a:cs typeface="+mn-cs"/>
              </a:rPr>
              <a:t>{L}(w,\alpha,\beta)}</a:t>
            </a: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\theta_\</a:t>
            </a:r>
            <a:r>
              <a:rPr lang="en-US" sz="1200" kern="1200" dirty="0" err="1" smtClean="0">
                <a:solidFill>
                  <a:schemeClr val="tx1"/>
                </a:solidFill>
                <a:latin typeface="+mn-lt"/>
                <a:ea typeface="+mn-ea"/>
                <a:cs typeface="+mn-cs"/>
              </a:rPr>
              <a:t>mathcal</a:t>
            </a:r>
            <a:r>
              <a:rPr lang="en-US" sz="1200" kern="1200" dirty="0" smtClean="0">
                <a:solidFill>
                  <a:schemeClr val="tx1"/>
                </a:solidFill>
                <a:latin typeface="+mn-lt"/>
                <a:ea typeface="+mn-ea"/>
                <a:cs typeface="+mn-cs"/>
              </a:rPr>
              <a:t>{P}(w)=\left\{</a:t>
            </a:r>
          </a:p>
          <a:p>
            <a:r>
              <a:rPr lang="en-US" sz="1200" kern="1200" dirty="0" smtClean="0">
                <a:solidFill>
                  <a:schemeClr val="tx1"/>
                </a:solidFill>
                <a:latin typeface="+mn-lt"/>
                <a:ea typeface="+mn-ea"/>
                <a:cs typeface="+mn-cs"/>
              </a:rPr>
              <a:t>\begin{aligned}</a:t>
            </a:r>
          </a:p>
          <a:p>
            <a:r>
              <a:rPr lang="en-US" sz="1200" kern="1200" dirty="0" smtClean="0">
                <a:solidFill>
                  <a:schemeClr val="tx1"/>
                </a:solidFill>
                <a:latin typeface="+mn-lt"/>
                <a:ea typeface="+mn-ea"/>
                <a:cs typeface="+mn-cs"/>
              </a:rPr>
              <a:t>f(w)~~~&amp;\text{if}~w~\text{satisfies primal constraints} \\</a:t>
            </a:r>
          </a:p>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infty</a:t>
            </a:r>
            <a:r>
              <a:rPr lang="en-US" sz="1200" kern="1200" dirty="0" smtClean="0">
                <a:solidFill>
                  <a:schemeClr val="tx1"/>
                </a:solidFill>
                <a:latin typeface="+mn-lt"/>
                <a:ea typeface="+mn-ea"/>
                <a:cs typeface="+mn-cs"/>
              </a:rPr>
              <a:t>~~~&amp;\text{otherwise}</a:t>
            </a:r>
          </a:p>
          <a:p>
            <a:r>
              <a:rPr lang="en-US" sz="1200" kern="1200" dirty="0" smtClean="0">
                <a:solidFill>
                  <a:schemeClr val="tx1"/>
                </a:solidFill>
                <a:latin typeface="+mn-lt"/>
                <a:ea typeface="+mn-ea"/>
                <a:cs typeface="+mn-cs"/>
              </a:rPr>
              <a:t>\end{aligned}</a:t>
            </a:r>
          </a:p>
          <a:p>
            <a:r>
              <a:rPr lang="en-US" sz="1200" kern="1200" dirty="0" smtClean="0">
                <a:solidFill>
                  <a:schemeClr val="tx1"/>
                </a:solidFill>
                <a:latin typeface="+mn-lt"/>
                <a:ea typeface="+mn-ea"/>
                <a:cs typeface="+mn-cs"/>
              </a:rPr>
              <a:t>\right.</a:t>
            </a:r>
          </a:p>
          <a:p>
            <a:r>
              <a:rPr lang="en-US" sz="1200" kern="1200" dirty="0" smtClean="0">
                <a:solidFill>
                  <a:schemeClr val="tx1"/>
                </a:solidFill>
                <a:latin typeface="+mn-lt"/>
                <a:ea typeface="+mn-ea"/>
                <a:cs typeface="+mn-cs"/>
              </a:rPr>
              <a: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\min_{w}{\theta_{\</a:t>
            </a:r>
            <a:r>
              <a:rPr lang="en-US" sz="1200" kern="1200" dirty="0" err="1" smtClean="0">
                <a:solidFill>
                  <a:schemeClr val="tx1"/>
                </a:solidFill>
                <a:latin typeface="+mn-lt"/>
                <a:ea typeface="+mn-ea"/>
                <a:cs typeface="+mn-cs"/>
              </a:rPr>
              <a:t>mathcal</a:t>
            </a:r>
            <a:r>
              <a:rPr lang="en-US" sz="1200" kern="1200" dirty="0" smtClean="0">
                <a:solidFill>
                  <a:schemeClr val="tx1"/>
                </a:solidFill>
                <a:latin typeface="+mn-lt"/>
                <a:ea typeface="+mn-ea"/>
                <a:cs typeface="+mn-cs"/>
              </a:rPr>
              <a:t>{P}}(w)}=\min_{w}\max_{\alpha,\beta:\</a:t>
            </a:r>
            <a:r>
              <a:rPr lang="en-US" sz="1200" kern="1200" dirty="0" err="1" smtClean="0">
                <a:solidFill>
                  <a:schemeClr val="tx1"/>
                </a:solidFill>
                <a:latin typeface="+mn-lt"/>
                <a:ea typeface="+mn-ea"/>
                <a:cs typeface="+mn-cs"/>
              </a:rPr>
              <a:t>alpha_i</a:t>
            </a:r>
            <a:r>
              <a:rPr lang="en-US" sz="1200" kern="1200" dirty="0" smtClean="0">
                <a:solidFill>
                  <a:schemeClr val="tx1"/>
                </a:solidFill>
                <a:latin typeface="+mn-lt"/>
                <a:ea typeface="+mn-ea"/>
                <a:cs typeface="+mn-cs"/>
              </a:rPr>
              <a:t>\ge0}{\</a:t>
            </a:r>
            <a:r>
              <a:rPr lang="en-US" sz="1200" kern="1200" dirty="0" err="1" smtClean="0">
                <a:solidFill>
                  <a:schemeClr val="tx1"/>
                </a:solidFill>
                <a:latin typeface="+mn-lt"/>
                <a:ea typeface="+mn-ea"/>
                <a:cs typeface="+mn-cs"/>
              </a:rPr>
              <a:t>mathcal</a:t>
            </a:r>
            <a:r>
              <a:rPr lang="en-US" sz="1200" kern="1200" dirty="0" smtClean="0">
                <a:solidFill>
                  <a:schemeClr val="tx1"/>
                </a:solidFill>
                <a:latin typeface="+mn-lt"/>
                <a:ea typeface="+mn-ea"/>
                <a:cs typeface="+mn-cs"/>
              </a:rPr>
              <a:t>{L}(w,\alpha,\beta)}</a:t>
            </a:r>
            <a:endParaRPr lang="pl-PL" sz="1200" kern="1200" dirty="0" smtClean="0">
              <a:solidFill>
                <a:schemeClr val="tx1"/>
              </a:solidFill>
              <a:latin typeface="+mn-lt"/>
              <a:ea typeface="+mn-ea"/>
              <a:cs typeface="+mn-cs"/>
            </a:endParaRPr>
          </a:p>
          <a:p>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E5611847-43E8-F148-9896-634BD6742F8B}" type="slidenum">
              <a:rPr lang="en-US" smtClean="0"/>
              <a:pPr/>
              <a:t>22</a:t>
            </a:fld>
            <a:endParaRPr lang="en-US"/>
          </a:p>
        </p:txBody>
      </p:sp>
    </p:spTree>
    <p:extLst>
      <p:ext uri="{BB962C8B-B14F-4D97-AF65-F5344CB8AC3E}">
        <p14:creationId xmlns:p14="http://schemas.microsoft.com/office/powerpoint/2010/main" val="4259603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p^*=\min_{w}{\theta_{\</a:t>
            </a:r>
            <a:r>
              <a:rPr lang="en-US" sz="1200" kern="1200" dirty="0" err="1" smtClean="0">
                <a:solidFill>
                  <a:schemeClr val="tx1"/>
                </a:solidFill>
                <a:latin typeface="+mn-lt"/>
                <a:ea typeface="+mn-ea"/>
                <a:cs typeface="+mn-cs"/>
              </a:rPr>
              <a:t>mathcal</a:t>
            </a:r>
            <a:r>
              <a:rPr lang="en-US" sz="1200" kern="1200" dirty="0" smtClean="0">
                <a:solidFill>
                  <a:schemeClr val="tx1"/>
                </a:solidFill>
                <a:latin typeface="+mn-lt"/>
                <a:ea typeface="+mn-ea"/>
                <a:cs typeface="+mn-cs"/>
              </a:rPr>
              <a:t>{P}}(w)}=\min_{w}\max_{\alpha,\beta:\</a:t>
            </a:r>
            <a:r>
              <a:rPr lang="en-US" sz="1200" kern="1200" dirty="0" err="1" smtClean="0">
                <a:solidFill>
                  <a:schemeClr val="tx1"/>
                </a:solidFill>
                <a:latin typeface="+mn-lt"/>
                <a:ea typeface="+mn-ea"/>
                <a:cs typeface="+mn-cs"/>
              </a:rPr>
              <a:t>alpha_i</a:t>
            </a:r>
            <a:r>
              <a:rPr lang="en-US" sz="1200" kern="1200" dirty="0" smtClean="0">
                <a:solidFill>
                  <a:schemeClr val="tx1"/>
                </a:solidFill>
                <a:latin typeface="+mn-lt"/>
                <a:ea typeface="+mn-ea"/>
                <a:cs typeface="+mn-cs"/>
              </a:rPr>
              <a:t>\ge0}{\</a:t>
            </a:r>
            <a:r>
              <a:rPr lang="en-US" sz="1200" kern="1200" dirty="0" err="1" smtClean="0">
                <a:solidFill>
                  <a:schemeClr val="tx1"/>
                </a:solidFill>
                <a:latin typeface="+mn-lt"/>
                <a:ea typeface="+mn-ea"/>
                <a:cs typeface="+mn-cs"/>
              </a:rPr>
              <a:t>mathcal</a:t>
            </a:r>
            <a:r>
              <a:rPr lang="en-US" sz="1200" kern="1200" dirty="0" smtClean="0">
                <a:solidFill>
                  <a:schemeClr val="tx1"/>
                </a:solidFill>
                <a:latin typeface="+mn-lt"/>
                <a:ea typeface="+mn-ea"/>
                <a:cs typeface="+mn-cs"/>
              </a:rPr>
              <a:t>{L}(w,\alpha,\beta)}</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\theta_{\</a:t>
            </a:r>
            <a:r>
              <a:rPr lang="en-US" sz="1200" kern="1200" dirty="0" err="1" smtClean="0">
                <a:solidFill>
                  <a:schemeClr val="tx1"/>
                </a:solidFill>
                <a:latin typeface="+mn-lt"/>
                <a:ea typeface="+mn-ea"/>
                <a:cs typeface="+mn-cs"/>
              </a:rPr>
              <a:t>mathcal</a:t>
            </a:r>
            <a:r>
              <a:rPr lang="en-US" sz="1200" kern="1200" dirty="0" smtClean="0">
                <a:solidFill>
                  <a:schemeClr val="tx1"/>
                </a:solidFill>
                <a:latin typeface="+mn-lt"/>
                <a:ea typeface="+mn-ea"/>
                <a:cs typeface="+mn-cs"/>
              </a:rPr>
              <a:t>{D}}(\alpha,\beta)=\min_{w}{\</a:t>
            </a:r>
            <a:r>
              <a:rPr lang="en-US" sz="1200" kern="1200" dirty="0" err="1" smtClean="0">
                <a:solidFill>
                  <a:schemeClr val="tx1"/>
                </a:solidFill>
                <a:latin typeface="+mn-lt"/>
                <a:ea typeface="+mn-ea"/>
                <a:cs typeface="+mn-cs"/>
              </a:rPr>
              <a:t>mathcal</a:t>
            </a:r>
            <a:r>
              <a:rPr lang="en-US" sz="1200" kern="1200" dirty="0" smtClean="0">
                <a:solidFill>
                  <a:schemeClr val="tx1"/>
                </a:solidFill>
                <a:latin typeface="+mn-lt"/>
                <a:ea typeface="+mn-ea"/>
                <a:cs typeface="+mn-cs"/>
              </a:rPr>
              <a:t>{L}(w,\alpha,\beta)}</a:t>
            </a:r>
          </a:p>
          <a:p>
            <a:r>
              <a:rPr lang="en-US" sz="1200" kern="1200" dirty="0" smtClean="0">
                <a:solidFill>
                  <a:schemeClr val="tx1"/>
                </a:solidFill>
                <a:latin typeface="+mn-lt"/>
                <a:ea typeface="+mn-ea"/>
                <a:cs typeface="+mn-cs"/>
              </a:rPr>
              <a:t>d^*=\max_{\alpha,\beta:\</a:t>
            </a:r>
            <a:r>
              <a:rPr lang="en-US" sz="1200" kern="1200" dirty="0" err="1" smtClean="0">
                <a:solidFill>
                  <a:schemeClr val="tx1"/>
                </a:solidFill>
                <a:latin typeface="+mn-lt"/>
                <a:ea typeface="+mn-ea"/>
                <a:cs typeface="+mn-cs"/>
              </a:rPr>
              <a:t>alpha_i</a:t>
            </a:r>
            <a:r>
              <a:rPr lang="en-US" sz="1200" kern="1200" dirty="0" smtClean="0">
                <a:solidFill>
                  <a:schemeClr val="tx1"/>
                </a:solidFill>
                <a:latin typeface="+mn-lt"/>
                <a:ea typeface="+mn-ea"/>
                <a:cs typeface="+mn-cs"/>
              </a:rPr>
              <a:t>\ge0}\theta_{\</a:t>
            </a:r>
            <a:r>
              <a:rPr lang="en-US" sz="1200" kern="1200" dirty="0" err="1" smtClean="0">
                <a:solidFill>
                  <a:schemeClr val="tx1"/>
                </a:solidFill>
                <a:latin typeface="+mn-lt"/>
                <a:ea typeface="+mn-ea"/>
                <a:cs typeface="+mn-cs"/>
              </a:rPr>
              <a:t>mathcal</a:t>
            </a:r>
            <a:r>
              <a:rPr lang="en-US" sz="1200" kern="1200" dirty="0" smtClean="0">
                <a:solidFill>
                  <a:schemeClr val="tx1"/>
                </a:solidFill>
                <a:latin typeface="+mn-lt"/>
                <a:ea typeface="+mn-ea"/>
                <a:cs typeface="+mn-cs"/>
              </a:rPr>
              <a:t>{D}}(\alpha,\beta)=\max_{\alpha,\beta:\</a:t>
            </a:r>
            <a:r>
              <a:rPr lang="en-US" sz="1200" kern="1200" dirty="0" err="1" smtClean="0">
                <a:solidFill>
                  <a:schemeClr val="tx1"/>
                </a:solidFill>
                <a:latin typeface="+mn-lt"/>
                <a:ea typeface="+mn-ea"/>
                <a:cs typeface="+mn-cs"/>
              </a:rPr>
              <a:t>alpha_i</a:t>
            </a:r>
            <a:r>
              <a:rPr lang="en-US" sz="1200" kern="1200" dirty="0" smtClean="0">
                <a:solidFill>
                  <a:schemeClr val="tx1"/>
                </a:solidFill>
                <a:latin typeface="+mn-lt"/>
                <a:ea typeface="+mn-ea"/>
                <a:cs typeface="+mn-cs"/>
              </a:rPr>
              <a:t>\ge0}\min_{w}{\</a:t>
            </a:r>
            <a:r>
              <a:rPr lang="en-US" sz="1200" kern="1200" dirty="0" err="1" smtClean="0">
                <a:solidFill>
                  <a:schemeClr val="tx1"/>
                </a:solidFill>
                <a:latin typeface="+mn-lt"/>
                <a:ea typeface="+mn-ea"/>
                <a:cs typeface="+mn-cs"/>
              </a:rPr>
              <a:t>mathcal</a:t>
            </a:r>
            <a:r>
              <a:rPr lang="en-US" sz="1200" kern="1200" dirty="0" smtClean="0">
                <a:solidFill>
                  <a:schemeClr val="tx1"/>
                </a:solidFill>
                <a:latin typeface="+mn-lt"/>
                <a:ea typeface="+mn-ea"/>
                <a:cs typeface="+mn-cs"/>
              </a:rPr>
              <a:t>{L}(w,\alpha,\beta)}</a:t>
            </a:r>
          </a:p>
          <a:p>
            <a:r>
              <a:rPr lang="en-US" sz="1200" kern="1200" dirty="0" smtClean="0">
                <a:solidFill>
                  <a:schemeClr val="tx1"/>
                </a:solidFill>
                <a:latin typeface="+mn-lt"/>
                <a:ea typeface="+mn-ea"/>
                <a:cs typeface="+mn-cs"/>
              </a:rPr>
              <a:t>d^*=\max_{\alpha,\beta:\</a:t>
            </a:r>
            <a:r>
              <a:rPr lang="en-US" sz="1200" kern="1200" dirty="0" err="1" smtClean="0">
                <a:solidFill>
                  <a:schemeClr val="tx1"/>
                </a:solidFill>
                <a:latin typeface="+mn-lt"/>
                <a:ea typeface="+mn-ea"/>
                <a:cs typeface="+mn-cs"/>
              </a:rPr>
              <a:t>alpha_i</a:t>
            </a:r>
            <a:r>
              <a:rPr lang="en-US" sz="1200" kern="1200" dirty="0" smtClean="0">
                <a:solidFill>
                  <a:schemeClr val="tx1"/>
                </a:solidFill>
                <a:latin typeface="+mn-lt"/>
                <a:ea typeface="+mn-ea"/>
                <a:cs typeface="+mn-cs"/>
              </a:rPr>
              <a:t>\ge0}\min_{w}{\</a:t>
            </a:r>
            <a:r>
              <a:rPr lang="en-US" sz="1200" kern="1200" dirty="0" err="1" smtClean="0">
                <a:solidFill>
                  <a:schemeClr val="tx1"/>
                </a:solidFill>
                <a:latin typeface="+mn-lt"/>
                <a:ea typeface="+mn-ea"/>
                <a:cs typeface="+mn-cs"/>
              </a:rPr>
              <a:t>mathcal</a:t>
            </a:r>
            <a:r>
              <a:rPr lang="en-US" sz="1200" kern="1200" dirty="0" smtClean="0">
                <a:solidFill>
                  <a:schemeClr val="tx1"/>
                </a:solidFill>
                <a:latin typeface="+mn-lt"/>
                <a:ea typeface="+mn-ea"/>
                <a:cs typeface="+mn-cs"/>
              </a:rPr>
              <a:t>{L}(w,\alpha,\beta)} \le \min_{w}\max_{\alpha,\beta:\</a:t>
            </a:r>
            <a:r>
              <a:rPr lang="en-US" sz="1200" kern="1200" dirty="0" err="1" smtClean="0">
                <a:solidFill>
                  <a:schemeClr val="tx1"/>
                </a:solidFill>
                <a:latin typeface="+mn-lt"/>
                <a:ea typeface="+mn-ea"/>
                <a:cs typeface="+mn-cs"/>
              </a:rPr>
              <a:t>alpha_i</a:t>
            </a:r>
            <a:r>
              <a:rPr lang="en-US" sz="1200" kern="1200" dirty="0" smtClean="0">
                <a:solidFill>
                  <a:schemeClr val="tx1"/>
                </a:solidFill>
                <a:latin typeface="+mn-lt"/>
                <a:ea typeface="+mn-ea"/>
                <a:cs typeface="+mn-cs"/>
              </a:rPr>
              <a:t>\ge0}{\</a:t>
            </a:r>
            <a:r>
              <a:rPr lang="en-US" sz="1200" kern="1200" dirty="0" err="1" smtClean="0">
                <a:solidFill>
                  <a:schemeClr val="tx1"/>
                </a:solidFill>
                <a:latin typeface="+mn-lt"/>
                <a:ea typeface="+mn-ea"/>
                <a:cs typeface="+mn-cs"/>
              </a:rPr>
              <a:t>mathcal</a:t>
            </a:r>
            <a:r>
              <a:rPr lang="en-US" sz="1200" kern="1200" dirty="0" smtClean="0">
                <a:solidFill>
                  <a:schemeClr val="tx1"/>
                </a:solidFill>
                <a:latin typeface="+mn-lt"/>
                <a:ea typeface="+mn-ea"/>
                <a:cs typeface="+mn-cs"/>
              </a:rPr>
              <a:t>{L}(w,\alpha,\beta)}=p^*</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p^*=d^*=\</a:t>
            </a:r>
            <a:r>
              <a:rPr lang="en-US" sz="1200" kern="1200" dirty="0" err="1" smtClean="0">
                <a:solidFill>
                  <a:schemeClr val="tx1"/>
                </a:solidFill>
                <a:latin typeface="+mn-lt"/>
                <a:ea typeface="+mn-ea"/>
                <a:cs typeface="+mn-cs"/>
              </a:rPr>
              <a:t>mathcal</a:t>
            </a:r>
            <a:r>
              <a:rPr lang="en-US" sz="1200" kern="1200" dirty="0" smtClean="0">
                <a:solidFill>
                  <a:schemeClr val="tx1"/>
                </a:solidFill>
                <a:latin typeface="+mn-lt"/>
                <a:ea typeface="+mn-ea"/>
                <a:cs typeface="+mn-cs"/>
              </a:rPr>
              <a:t>{L}(w^*,\alpha^*,\beta^*)</a:t>
            </a:r>
          </a:p>
          <a:p>
            <a:pPr marL="0" marR="0" indent="0" algn="l" defTabSz="457200" rtl="0" eaLnBrk="1" fontAlgn="auto" latinLnBrk="0" hangingPunct="1">
              <a:lnSpc>
                <a:spcPct val="100000"/>
              </a:lnSpc>
              <a:spcBef>
                <a:spcPts val="0"/>
              </a:spcBef>
              <a:spcAft>
                <a:spcPts val="0"/>
              </a:spcAft>
              <a:buClrTx/>
              <a:buSzTx/>
              <a:buFontTx/>
              <a:buNone/>
              <a:tabLst/>
              <a:defRPr/>
            </a:pPr>
            <a:r>
              <a:rPr lang="da-DK" sz="1200" kern="1200" dirty="0" smtClean="0">
                <a:solidFill>
                  <a:schemeClr val="tx1"/>
                </a:solidFill>
                <a:latin typeface="+mn-lt"/>
                <a:ea typeface="+mn-ea"/>
                <a:cs typeface="+mn-cs"/>
              </a:rPr>
              <a:t>w^*,\</a:t>
            </a:r>
            <a:r>
              <a:rPr lang="da-DK" sz="1200" kern="1200" dirty="0" err="1" smtClean="0">
                <a:solidFill>
                  <a:schemeClr val="tx1"/>
                </a:solidFill>
                <a:latin typeface="+mn-lt"/>
                <a:ea typeface="+mn-ea"/>
                <a:cs typeface="+mn-cs"/>
              </a:rPr>
              <a:t>alpha</a:t>
            </a:r>
            <a:r>
              <a:rPr lang="da-DK" sz="1200" kern="1200" dirty="0" smtClean="0">
                <a:solidFill>
                  <a:schemeClr val="tx1"/>
                </a:solidFill>
                <a:latin typeface="+mn-lt"/>
                <a:ea typeface="+mn-ea"/>
                <a:cs typeface="+mn-cs"/>
              </a:rPr>
              <a:t>^*,\beta^*</a:t>
            </a:r>
          </a:p>
          <a:p>
            <a:pPr marL="0" marR="0" indent="0" algn="l" defTabSz="457200" rtl="0" eaLnBrk="1" fontAlgn="auto" latinLnBrk="0" hangingPunct="1">
              <a:lnSpc>
                <a:spcPct val="100000"/>
              </a:lnSpc>
              <a:spcBef>
                <a:spcPts val="0"/>
              </a:spcBef>
              <a:spcAft>
                <a:spcPts val="0"/>
              </a:spcAft>
              <a:buClrTx/>
              <a:buSzTx/>
              <a:buFontTx/>
              <a:buNone/>
              <a:tabLst/>
              <a:defRPr/>
            </a:pPr>
            <a:endParaRPr lang="da-DK"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da-DK"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nabla_w</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mathcal</a:t>
            </a:r>
            <a:r>
              <a:rPr lang="en-US" sz="1200" kern="1200" dirty="0" smtClean="0">
                <a:solidFill>
                  <a:schemeClr val="tx1"/>
                </a:solidFill>
                <a:latin typeface="+mn-lt"/>
                <a:ea typeface="+mn-ea"/>
                <a:cs typeface="+mn-cs"/>
              </a:rPr>
              <a:t>{L}(w^*,\alpha^*,\beta^*)}=0</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nabla</a:t>
            </a:r>
            <a:r>
              <a:rPr lang="en-US" sz="1200" kern="1200" dirty="0" smtClean="0">
                <a:solidFill>
                  <a:schemeClr val="tx1"/>
                </a:solidFill>
                <a:latin typeface="+mn-lt"/>
                <a:ea typeface="+mn-ea"/>
                <a:cs typeface="+mn-cs"/>
              </a:rPr>
              <a:t>_\alpha{\</a:t>
            </a:r>
            <a:r>
              <a:rPr lang="en-US" sz="1200" kern="1200" dirty="0" err="1" smtClean="0">
                <a:solidFill>
                  <a:schemeClr val="tx1"/>
                </a:solidFill>
                <a:latin typeface="+mn-lt"/>
                <a:ea typeface="+mn-ea"/>
                <a:cs typeface="+mn-cs"/>
              </a:rPr>
              <a:t>mathcal</a:t>
            </a:r>
            <a:r>
              <a:rPr lang="en-US" sz="1200" kern="1200" dirty="0" smtClean="0">
                <a:solidFill>
                  <a:schemeClr val="tx1"/>
                </a:solidFill>
                <a:latin typeface="+mn-lt"/>
                <a:ea typeface="+mn-ea"/>
                <a:cs typeface="+mn-cs"/>
              </a:rPr>
              <a:t>{L}(w^*,\alpha^*,\beta^*)}=0</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nabla</a:t>
            </a:r>
            <a:r>
              <a:rPr lang="en-US" sz="1200" kern="1200" dirty="0" smtClean="0">
                <a:solidFill>
                  <a:schemeClr val="tx1"/>
                </a:solidFill>
                <a:latin typeface="+mn-lt"/>
                <a:ea typeface="+mn-ea"/>
                <a:cs typeface="+mn-cs"/>
              </a:rPr>
              <a:t>_\beta{\</a:t>
            </a:r>
            <a:r>
              <a:rPr lang="en-US" sz="1200" kern="1200" dirty="0" err="1" smtClean="0">
                <a:solidFill>
                  <a:schemeClr val="tx1"/>
                </a:solidFill>
                <a:latin typeface="+mn-lt"/>
                <a:ea typeface="+mn-ea"/>
                <a:cs typeface="+mn-cs"/>
              </a:rPr>
              <a:t>mathcal</a:t>
            </a:r>
            <a:r>
              <a:rPr lang="en-US" sz="1200" kern="1200" dirty="0" smtClean="0">
                <a:solidFill>
                  <a:schemeClr val="tx1"/>
                </a:solidFill>
                <a:latin typeface="+mn-lt"/>
                <a:ea typeface="+mn-ea"/>
                <a:cs typeface="+mn-cs"/>
              </a:rPr>
              <a:t>{L}(w^*,\alpha^*,\beta^*)}=0</a:t>
            </a:r>
          </a:p>
          <a:p>
            <a:pPr marL="0" marR="0" indent="0" algn="l" defTabSz="457200" rtl="0" eaLnBrk="1" fontAlgn="auto" latinLnBrk="0" hangingPunct="1">
              <a:lnSpc>
                <a:spcPct val="100000"/>
              </a:lnSpc>
              <a:spcBef>
                <a:spcPts val="0"/>
              </a:spcBef>
              <a:spcAft>
                <a:spcPts val="0"/>
              </a:spcAft>
              <a:buClrTx/>
              <a:buSzTx/>
              <a:buFontTx/>
              <a:buNone/>
              <a:tabLst/>
              <a:defRPr/>
            </a:pPr>
            <a:r>
              <a:rPr lang="pl-PL" sz="1200" kern="1200" dirty="0" smtClean="0">
                <a:solidFill>
                  <a:schemeClr val="tx1"/>
                </a:solidFill>
                <a:latin typeface="+mn-lt"/>
                <a:ea typeface="+mn-ea"/>
                <a:cs typeface="+mn-cs"/>
              </a:rPr>
              <a:t>\</a:t>
            </a:r>
            <a:r>
              <a:rPr lang="pl-PL" sz="1200" kern="1200" dirty="0" err="1" smtClean="0">
                <a:solidFill>
                  <a:schemeClr val="tx1"/>
                </a:solidFill>
                <a:latin typeface="+mn-lt"/>
                <a:ea typeface="+mn-ea"/>
                <a:cs typeface="+mn-cs"/>
              </a:rPr>
              <a:t>alpha_i</a:t>
            </a:r>
            <a:r>
              <a:rPr lang="pl-PL" sz="1200" kern="1200" dirty="0" smtClean="0">
                <a:solidFill>
                  <a:schemeClr val="tx1"/>
                </a:solidFill>
                <a:latin typeface="+mn-lt"/>
                <a:ea typeface="+mn-ea"/>
                <a:cs typeface="+mn-cs"/>
              </a:rPr>
              <a:t>^*</a:t>
            </a:r>
            <a:r>
              <a:rPr lang="pl-PL" sz="1200" kern="1200" dirty="0" err="1" smtClean="0">
                <a:solidFill>
                  <a:schemeClr val="tx1"/>
                </a:solidFill>
                <a:latin typeface="+mn-lt"/>
                <a:ea typeface="+mn-ea"/>
                <a:cs typeface="+mn-cs"/>
              </a:rPr>
              <a:t>g_i</a:t>
            </a:r>
            <a:r>
              <a:rPr lang="pl-PL" sz="1200" kern="1200" dirty="0" smtClean="0">
                <a:solidFill>
                  <a:schemeClr val="tx1"/>
                </a:solidFill>
                <a:latin typeface="+mn-lt"/>
                <a:ea typeface="+mn-ea"/>
                <a:cs typeface="+mn-cs"/>
              </a:rPr>
              <a:t>(w^*)=0, i=1,…,k</a:t>
            </a:r>
          </a:p>
          <a:p>
            <a:pPr marL="0" marR="0" indent="0" algn="l" defTabSz="457200" rtl="0" eaLnBrk="1" fontAlgn="auto" latinLnBrk="0" hangingPunct="1">
              <a:lnSpc>
                <a:spcPct val="100000"/>
              </a:lnSpc>
              <a:spcBef>
                <a:spcPts val="0"/>
              </a:spcBef>
              <a:spcAft>
                <a:spcPts val="0"/>
              </a:spcAft>
              <a:buClrTx/>
              <a:buSzTx/>
              <a:buFontTx/>
              <a:buNone/>
              <a:tabLst/>
              <a:defRPr/>
            </a:pPr>
            <a:r>
              <a:rPr lang="pl-PL" sz="1200" kern="1200" dirty="0" err="1" smtClean="0">
                <a:solidFill>
                  <a:schemeClr val="tx1"/>
                </a:solidFill>
                <a:latin typeface="+mn-lt"/>
                <a:ea typeface="+mn-ea"/>
                <a:cs typeface="+mn-cs"/>
              </a:rPr>
              <a:t>g_i</a:t>
            </a:r>
            <a:r>
              <a:rPr lang="pl-PL" sz="1200" kern="1200" dirty="0" smtClean="0">
                <a:solidFill>
                  <a:schemeClr val="tx1"/>
                </a:solidFill>
                <a:latin typeface="+mn-lt"/>
                <a:ea typeface="+mn-ea"/>
                <a:cs typeface="+mn-cs"/>
              </a:rPr>
              <a:t>(w^*)\le0, i=1,…,k</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alpha_i</a:t>
            </a:r>
            <a:r>
              <a:rPr lang="en-US" sz="1200" kern="1200" dirty="0" smtClean="0">
                <a:solidFill>
                  <a:schemeClr val="tx1"/>
                </a:solidFill>
                <a:latin typeface="+mn-lt"/>
                <a:ea typeface="+mn-ea"/>
                <a:cs typeface="+mn-cs"/>
              </a:rPr>
              <a:t>^*\ge0,i=1,…,k</a:t>
            </a:r>
          </a:p>
          <a:p>
            <a:pPr marL="0" marR="0" indent="0" algn="l" defTabSz="457200" rtl="0" eaLnBrk="1" fontAlgn="auto" latinLnBrk="0" hangingPunct="1">
              <a:lnSpc>
                <a:spcPct val="100000"/>
              </a:lnSpc>
              <a:spcBef>
                <a:spcPts val="0"/>
              </a:spcBef>
              <a:spcAft>
                <a:spcPts val="0"/>
              </a:spcAft>
              <a:buClrTx/>
              <a:buSzTx/>
              <a:buFontTx/>
              <a:buNone/>
              <a:tabLst/>
              <a:defRPr/>
            </a:pPr>
            <a:r>
              <a:rPr lang="pl-PL" sz="1200" kern="1200" dirty="0" err="1" smtClean="0">
                <a:solidFill>
                  <a:schemeClr val="tx1"/>
                </a:solidFill>
                <a:latin typeface="+mn-lt"/>
                <a:ea typeface="+mn-ea"/>
                <a:cs typeface="+mn-cs"/>
              </a:rPr>
              <a:t>h_j</a:t>
            </a:r>
            <a:r>
              <a:rPr lang="pl-PL" sz="1200" kern="1200" dirty="0" smtClean="0">
                <a:solidFill>
                  <a:schemeClr val="tx1"/>
                </a:solidFill>
                <a:latin typeface="+mn-lt"/>
                <a:ea typeface="+mn-ea"/>
                <a:cs typeface="+mn-cs"/>
              </a:rPr>
              <a:t>(w^*)=0,j=1,2,…,l</a:t>
            </a:r>
            <a:endParaRPr lang="da-DK"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dirty="0" smtClean="0"/>
          </a:p>
          <a:p>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E5611847-43E8-F148-9896-634BD6742F8B}" type="slidenum">
              <a:rPr lang="en-US" smtClean="0"/>
              <a:pPr/>
              <a:t>23</a:t>
            </a:fld>
            <a:endParaRPr lang="en-US"/>
          </a:p>
        </p:txBody>
      </p:sp>
    </p:spTree>
    <p:extLst>
      <p:ext uri="{BB962C8B-B14F-4D97-AF65-F5344CB8AC3E}">
        <p14:creationId xmlns:p14="http://schemas.microsoft.com/office/powerpoint/2010/main" val="19300856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&amp;\min_{</a:t>
            </a:r>
            <a:r>
              <a:rPr lang="en-US" sz="1200" kern="1200" dirty="0" err="1" smtClean="0">
                <a:solidFill>
                  <a:schemeClr val="tx1"/>
                </a:solidFill>
                <a:latin typeface="+mn-lt"/>
                <a:ea typeface="+mn-ea"/>
                <a:cs typeface="+mn-cs"/>
              </a:rPr>
              <a:t>w,b</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frac</a:t>
            </a:r>
            <a:r>
              <a:rPr lang="en-US" sz="1200" kern="1200" dirty="0" smtClean="0">
                <a:solidFill>
                  <a:schemeClr val="tx1"/>
                </a:solidFill>
                <a:latin typeface="+mn-lt"/>
                <a:ea typeface="+mn-ea"/>
                <a:cs typeface="+mn-cs"/>
              </a:rPr>
              <a:t>{1}{2}\parallel{w}\parallel \\</a:t>
            </a:r>
          </a:p>
          <a:p>
            <a:r>
              <a:rPr lang="en-US" sz="1200" kern="1200" dirty="0" smtClean="0">
                <a:solidFill>
                  <a:schemeClr val="tx1"/>
                </a:solidFill>
                <a:latin typeface="+mn-lt"/>
                <a:ea typeface="+mn-ea"/>
                <a:cs typeface="+mn-cs"/>
              </a:rPr>
              <a:t>&amp;</a:t>
            </a:r>
            <a:r>
              <a:rPr lang="en-US" sz="1200" kern="1200" dirty="0" err="1" smtClean="0">
                <a:solidFill>
                  <a:schemeClr val="tx1"/>
                </a:solidFill>
                <a:latin typeface="+mn-lt"/>
                <a:ea typeface="+mn-ea"/>
                <a:cs typeface="+mn-cs"/>
              </a:rPr>
              <a:t>s.t.~y</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)}\left(</a:t>
            </a:r>
            <a:r>
              <a:rPr lang="en-US" sz="1200" kern="1200" dirty="0" err="1" smtClean="0">
                <a:solidFill>
                  <a:schemeClr val="tx1"/>
                </a:solidFill>
                <a:latin typeface="+mn-lt"/>
                <a:ea typeface="+mn-ea"/>
                <a:cs typeface="+mn-cs"/>
              </a:rPr>
              <a:t>w^Tx</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)}+b\right) \</a:t>
            </a:r>
            <a:r>
              <a:rPr lang="en-US" sz="1200" kern="1200" dirty="0" err="1" smtClean="0">
                <a:solidFill>
                  <a:schemeClr val="tx1"/>
                </a:solidFill>
                <a:latin typeface="+mn-lt"/>
                <a:ea typeface="+mn-ea"/>
                <a:cs typeface="+mn-cs"/>
              </a:rPr>
              <a:t>ge</a:t>
            </a:r>
            <a:r>
              <a:rPr lang="en-US" sz="1200" kern="1200" dirty="0" smtClean="0">
                <a:solidFill>
                  <a:schemeClr val="tx1"/>
                </a:solidFill>
                <a:latin typeface="+mn-lt"/>
                <a:ea typeface="+mn-ea"/>
                <a:cs typeface="+mn-cs"/>
              </a:rPr>
              <a:t> 1</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\min_{</a:t>
            </a:r>
            <a:r>
              <a:rPr lang="en-US" sz="1200" kern="1200" dirty="0" err="1" smtClean="0">
                <a:solidFill>
                  <a:schemeClr val="tx1"/>
                </a:solidFill>
                <a:latin typeface="+mn-lt"/>
                <a:ea typeface="+mn-ea"/>
                <a:cs typeface="+mn-cs"/>
              </a:rPr>
              <a:t>w,b</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mathcal</a:t>
            </a:r>
            <a:r>
              <a:rPr lang="en-US" sz="1200" kern="1200" dirty="0" smtClean="0">
                <a:solidFill>
                  <a:schemeClr val="tx1"/>
                </a:solidFill>
                <a:latin typeface="+mn-lt"/>
                <a:ea typeface="+mn-ea"/>
                <a:cs typeface="+mn-cs"/>
              </a:rPr>
              <a:t>{L}(</a:t>
            </a:r>
            <a:r>
              <a:rPr lang="en-US" sz="1200" kern="1200" dirty="0" err="1" smtClean="0">
                <a:solidFill>
                  <a:schemeClr val="tx1"/>
                </a:solidFill>
                <a:latin typeface="+mn-lt"/>
                <a:ea typeface="+mn-ea"/>
                <a:cs typeface="+mn-cs"/>
              </a:rPr>
              <a:t>w,b</a:t>
            </a:r>
            <a:r>
              <a:rPr lang="en-US" sz="1200" kern="1200" dirty="0" smtClean="0">
                <a:solidFill>
                  <a:schemeClr val="tx1"/>
                </a:solidFill>
                <a:latin typeface="+mn-lt"/>
                <a:ea typeface="+mn-ea"/>
                <a:cs typeface="+mn-cs"/>
              </a:rPr>
              <a:t>,\alpha)</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mathcal</a:t>
            </a:r>
            <a:r>
              <a:rPr lang="en-US" sz="1200" kern="1200" dirty="0" smtClean="0">
                <a:solidFill>
                  <a:schemeClr val="tx1"/>
                </a:solidFill>
                <a:latin typeface="+mn-lt"/>
                <a:ea typeface="+mn-ea"/>
                <a:cs typeface="+mn-cs"/>
              </a:rPr>
              <a:t>{L}(</a:t>
            </a:r>
            <a:r>
              <a:rPr lang="en-US" sz="1200" kern="1200" dirty="0" err="1" smtClean="0">
                <a:solidFill>
                  <a:schemeClr val="tx1"/>
                </a:solidFill>
                <a:latin typeface="+mn-lt"/>
                <a:ea typeface="+mn-ea"/>
                <a:cs typeface="+mn-cs"/>
              </a:rPr>
              <a:t>w,b</a:t>
            </a:r>
            <a:r>
              <a:rPr lang="en-US" sz="1200" kern="1200" dirty="0" smtClean="0">
                <a:solidFill>
                  <a:schemeClr val="tx1"/>
                </a:solidFill>
                <a:latin typeface="+mn-lt"/>
                <a:ea typeface="+mn-ea"/>
                <a:cs typeface="+mn-cs"/>
              </a:rPr>
              <a:t>,\alpha)=\</a:t>
            </a:r>
            <a:r>
              <a:rPr lang="en-US" sz="1200" kern="1200" dirty="0" err="1" smtClean="0">
                <a:solidFill>
                  <a:schemeClr val="tx1"/>
                </a:solidFill>
                <a:latin typeface="+mn-lt"/>
                <a:ea typeface="+mn-ea"/>
                <a:cs typeface="+mn-cs"/>
              </a:rPr>
              <a:t>frac</a:t>
            </a:r>
            <a:r>
              <a:rPr lang="en-US" sz="1200" kern="1200" dirty="0" smtClean="0">
                <a:solidFill>
                  <a:schemeClr val="tx1"/>
                </a:solidFill>
                <a:latin typeface="+mn-lt"/>
                <a:ea typeface="+mn-ea"/>
                <a:cs typeface="+mn-cs"/>
              </a:rPr>
              <a:t>{1}{2}\parallel{w}\parallel - \</a:t>
            </a:r>
            <a:r>
              <a:rPr lang="en-US" sz="1200" kern="1200" dirty="0" err="1" smtClean="0">
                <a:solidFill>
                  <a:schemeClr val="tx1"/>
                </a:solidFill>
                <a:latin typeface="+mn-lt"/>
                <a:ea typeface="+mn-ea"/>
                <a:cs typeface="+mn-cs"/>
              </a:rPr>
              <a:t>sum_i^m</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alpha_i</a:t>
            </a:r>
            <a:r>
              <a:rPr lang="en-US" sz="1200" kern="1200" dirty="0" smtClean="0">
                <a:solidFill>
                  <a:schemeClr val="tx1"/>
                </a:solidFill>
                <a:latin typeface="+mn-lt"/>
                <a:ea typeface="+mn-ea"/>
                <a:cs typeface="+mn-cs"/>
              </a:rPr>
              <a:t>[y^{(</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w^Tx</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)}+b)-1]}</a:t>
            </a:r>
          </a:p>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nabla_w</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mathcal</a:t>
            </a:r>
            <a:r>
              <a:rPr lang="en-US" sz="1200" kern="1200" dirty="0" smtClean="0">
                <a:solidFill>
                  <a:schemeClr val="tx1"/>
                </a:solidFill>
                <a:latin typeface="+mn-lt"/>
                <a:ea typeface="+mn-ea"/>
                <a:cs typeface="+mn-cs"/>
              </a:rPr>
              <a:t>{L}(</a:t>
            </a:r>
            <a:r>
              <a:rPr lang="en-US" sz="1200" kern="1200" dirty="0" err="1" smtClean="0">
                <a:solidFill>
                  <a:schemeClr val="tx1"/>
                </a:solidFill>
                <a:latin typeface="+mn-lt"/>
                <a:ea typeface="+mn-ea"/>
                <a:cs typeface="+mn-cs"/>
              </a:rPr>
              <a:t>w,b</a:t>
            </a:r>
            <a:r>
              <a:rPr lang="en-US" sz="1200" kern="1200" dirty="0" smtClean="0">
                <a:solidFill>
                  <a:schemeClr val="tx1"/>
                </a:solidFill>
                <a:latin typeface="+mn-lt"/>
                <a:ea typeface="+mn-ea"/>
                <a:cs typeface="+mn-cs"/>
              </a:rPr>
              <a:t>,\alpha)}=w-\</a:t>
            </a:r>
            <a:r>
              <a:rPr lang="en-US" sz="1200" kern="1200" dirty="0" err="1" smtClean="0">
                <a:solidFill>
                  <a:schemeClr val="tx1"/>
                </a:solidFill>
                <a:latin typeface="+mn-lt"/>
                <a:ea typeface="+mn-ea"/>
                <a:cs typeface="+mn-cs"/>
              </a:rPr>
              <a:t>sum_i^m</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alpha_i</a:t>
            </a:r>
            <a:r>
              <a:rPr lang="en-US" sz="1200" kern="1200" dirty="0" smtClean="0">
                <a:solidFill>
                  <a:schemeClr val="tx1"/>
                </a:solidFill>
                <a:latin typeface="+mn-lt"/>
                <a:ea typeface="+mn-ea"/>
                <a:cs typeface="+mn-cs"/>
              </a:rPr>
              <a:t> y^{(</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 x^{(</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)}}=0</a:t>
            </a:r>
          </a:p>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Rightarrow~w</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sum_i^m</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alpha_i</a:t>
            </a:r>
            <a:r>
              <a:rPr lang="en-US" sz="1200" kern="1200" dirty="0" smtClean="0">
                <a:solidFill>
                  <a:schemeClr val="tx1"/>
                </a:solidFill>
                <a:latin typeface="+mn-lt"/>
                <a:ea typeface="+mn-ea"/>
                <a:cs typeface="+mn-cs"/>
              </a:rPr>
              <a:t> y^{(</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 x^{(</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nabla_b</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mathcal</a:t>
            </a:r>
            <a:r>
              <a:rPr lang="en-US" sz="1200" kern="1200" dirty="0" smtClean="0">
                <a:solidFill>
                  <a:schemeClr val="tx1"/>
                </a:solidFill>
                <a:latin typeface="+mn-lt"/>
                <a:ea typeface="+mn-ea"/>
                <a:cs typeface="+mn-cs"/>
              </a:rPr>
              <a:t>{L}(</a:t>
            </a:r>
            <a:r>
              <a:rPr lang="en-US" sz="1200" kern="1200" dirty="0" err="1" smtClean="0">
                <a:solidFill>
                  <a:schemeClr val="tx1"/>
                </a:solidFill>
                <a:latin typeface="+mn-lt"/>
                <a:ea typeface="+mn-ea"/>
                <a:cs typeface="+mn-cs"/>
              </a:rPr>
              <a:t>w,b</a:t>
            </a:r>
            <a:r>
              <a:rPr lang="en-US" sz="1200" kern="1200" dirty="0" smtClean="0">
                <a:solidFill>
                  <a:schemeClr val="tx1"/>
                </a:solidFill>
                <a:latin typeface="+mn-lt"/>
                <a:ea typeface="+mn-ea"/>
                <a:cs typeface="+mn-cs"/>
              </a:rPr>
              <a:t>,\alpha)}=\</a:t>
            </a:r>
            <a:r>
              <a:rPr lang="en-US" sz="1200" kern="1200" dirty="0" err="1" smtClean="0">
                <a:solidFill>
                  <a:schemeClr val="tx1"/>
                </a:solidFill>
                <a:latin typeface="+mn-lt"/>
                <a:ea typeface="+mn-ea"/>
                <a:cs typeface="+mn-cs"/>
              </a:rPr>
              <a:t>sum_i^m</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alpha_i</a:t>
            </a:r>
            <a:r>
              <a:rPr lang="en-US" sz="1200" kern="1200" dirty="0" smtClean="0">
                <a:solidFill>
                  <a:schemeClr val="tx1"/>
                </a:solidFill>
                <a:latin typeface="+mn-lt"/>
                <a:ea typeface="+mn-ea"/>
                <a:cs typeface="+mn-cs"/>
              </a:rPr>
              <a:t> y^{(</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)}}=0</a:t>
            </a:r>
          </a:p>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Rightarrow</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mathcal</a:t>
            </a:r>
            <a:r>
              <a:rPr lang="en-US" sz="1200" kern="1200" dirty="0" smtClean="0">
                <a:solidFill>
                  <a:schemeClr val="tx1"/>
                </a:solidFill>
                <a:latin typeface="+mn-lt"/>
                <a:ea typeface="+mn-ea"/>
                <a:cs typeface="+mn-cs"/>
              </a:rPr>
              <a:t>{L}(</a:t>
            </a:r>
            <a:r>
              <a:rPr lang="en-US" sz="1200" kern="1200" dirty="0" err="1" smtClean="0">
                <a:solidFill>
                  <a:schemeClr val="tx1"/>
                </a:solidFill>
                <a:latin typeface="+mn-lt"/>
                <a:ea typeface="+mn-ea"/>
                <a:cs typeface="+mn-cs"/>
              </a:rPr>
              <a:t>w,b</a:t>
            </a:r>
            <a:r>
              <a:rPr lang="en-US" sz="1200" kern="1200" dirty="0" smtClean="0">
                <a:solidFill>
                  <a:schemeClr val="tx1"/>
                </a:solidFill>
                <a:latin typeface="+mn-lt"/>
                <a:ea typeface="+mn-ea"/>
                <a:cs typeface="+mn-cs"/>
              </a:rPr>
              <a:t>,\alpha)=\</a:t>
            </a:r>
            <a:r>
              <a:rPr lang="en-US" sz="1200" kern="1200" dirty="0" err="1" smtClean="0">
                <a:solidFill>
                  <a:schemeClr val="tx1"/>
                </a:solidFill>
                <a:latin typeface="+mn-lt"/>
                <a:ea typeface="+mn-ea"/>
                <a:cs typeface="+mn-cs"/>
              </a:rPr>
              <a:t>sum_i^m</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alpha_i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frac</a:t>
            </a:r>
            <a:r>
              <a:rPr lang="en-US" sz="1200" kern="1200" dirty="0" smtClean="0">
                <a:solidFill>
                  <a:schemeClr val="tx1"/>
                </a:solidFill>
                <a:latin typeface="+mn-lt"/>
                <a:ea typeface="+mn-ea"/>
                <a:cs typeface="+mn-cs"/>
              </a:rPr>
              <a:t>{1}{2}\sum_{</a:t>
            </a:r>
            <a:r>
              <a:rPr lang="en-US" sz="1200" kern="1200" dirty="0" err="1" smtClean="0">
                <a:solidFill>
                  <a:schemeClr val="tx1"/>
                </a:solidFill>
                <a:latin typeface="+mn-lt"/>
                <a:ea typeface="+mn-ea"/>
                <a:cs typeface="+mn-cs"/>
              </a:rPr>
              <a:t>i,j</a:t>
            </a:r>
            <a:r>
              <a:rPr lang="en-US" sz="1200" kern="1200" dirty="0" smtClean="0">
                <a:solidFill>
                  <a:schemeClr val="tx1"/>
                </a:solidFill>
                <a:latin typeface="+mn-lt"/>
                <a:ea typeface="+mn-ea"/>
                <a:cs typeface="+mn-cs"/>
              </a:rPr>
              <a:t>}^m{y^{(</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)}y^{(j)}\</a:t>
            </a:r>
            <a:r>
              <a:rPr lang="en-US" sz="1200" kern="1200" dirty="0" err="1" smtClean="0">
                <a:solidFill>
                  <a:schemeClr val="tx1"/>
                </a:solidFill>
                <a:latin typeface="+mn-lt"/>
                <a:ea typeface="+mn-ea"/>
                <a:cs typeface="+mn-cs"/>
              </a:rPr>
              <a:t>alpha_i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alpha_j</a:t>
            </a:r>
            <a:r>
              <a:rPr lang="en-US" sz="1200" kern="1200" dirty="0" smtClean="0">
                <a:solidFill>
                  <a:schemeClr val="tx1"/>
                </a:solidFill>
                <a:latin typeface="+mn-lt"/>
                <a:ea typeface="+mn-ea"/>
                <a:cs typeface="+mn-cs"/>
              </a:rPr>
              <a:t>(x^{(</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Tx</a:t>
            </a:r>
            <a:r>
              <a:rPr lang="en-US" sz="1200" kern="1200" dirty="0" smtClean="0">
                <a:solidFill>
                  <a:schemeClr val="tx1"/>
                </a:solidFill>
                <a:latin typeface="+mn-lt"/>
                <a:ea typeface="+mn-ea"/>
                <a:cs typeface="+mn-cs"/>
              </a:rPr>
              <a:t>^{(j)}}</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\max_\alpha~&amp;W(\alpha)=\</a:t>
            </a:r>
            <a:r>
              <a:rPr lang="en-US" sz="1200" kern="1200" dirty="0" err="1" smtClean="0">
                <a:solidFill>
                  <a:schemeClr val="tx1"/>
                </a:solidFill>
                <a:latin typeface="+mn-lt"/>
                <a:ea typeface="+mn-ea"/>
                <a:cs typeface="+mn-cs"/>
              </a:rPr>
              <a:t>sum_i^m</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alpha_i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frac</a:t>
            </a:r>
            <a:r>
              <a:rPr lang="en-US" sz="1200" kern="1200" dirty="0" smtClean="0">
                <a:solidFill>
                  <a:schemeClr val="tx1"/>
                </a:solidFill>
                <a:latin typeface="+mn-lt"/>
                <a:ea typeface="+mn-ea"/>
                <a:cs typeface="+mn-cs"/>
              </a:rPr>
              <a:t>{1}{2}\sum_{</a:t>
            </a:r>
            <a:r>
              <a:rPr lang="en-US" sz="1200" kern="1200" dirty="0" err="1" smtClean="0">
                <a:solidFill>
                  <a:schemeClr val="tx1"/>
                </a:solidFill>
                <a:latin typeface="+mn-lt"/>
                <a:ea typeface="+mn-ea"/>
                <a:cs typeface="+mn-cs"/>
              </a:rPr>
              <a:t>i,j</a:t>
            </a:r>
            <a:r>
              <a:rPr lang="en-US" sz="1200" kern="1200" dirty="0" smtClean="0">
                <a:solidFill>
                  <a:schemeClr val="tx1"/>
                </a:solidFill>
                <a:latin typeface="+mn-lt"/>
                <a:ea typeface="+mn-ea"/>
                <a:cs typeface="+mn-cs"/>
              </a:rPr>
              <a:t>}^m{y^{(</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)}y^{(j)}\</a:t>
            </a:r>
            <a:r>
              <a:rPr lang="en-US" sz="1200" kern="1200" dirty="0" err="1" smtClean="0">
                <a:solidFill>
                  <a:schemeClr val="tx1"/>
                </a:solidFill>
                <a:latin typeface="+mn-lt"/>
                <a:ea typeface="+mn-ea"/>
                <a:cs typeface="+mn-cs"/>
              </a:rPr>
              <a:t>alpha_i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alpha_j</a:t>
            </a:r>
            <a:r>
              <a:rPr lang="en-US" sz="1200" kern="1200" dirty="0" smtClean="0">
                <a:solidFill>
                  <a:schemeClr val="tx1"/>
                </a:solidFill>
                <a:latin typeface="+mn-lt"/>
                <a:ea typeface="+mn-ea"/>
                <a:cs typeface="+mn-cs"/>
              </a:rPr>
              <a:t>(x^{(</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Tx</a:t>
            </a:r>
            <a:r>
              <a:rPr lang="en-US" sz="1200" kern="1200" dirty="0" smtClean="0">
                <a:solidFill>
                  <a:schemeClr val="tx1"/>
                </a:solidFill>
                <a:latin typeface="+mn-lt"/>
                <a:ea typeface="+mn-ea"/>
                <a:cs typeface="+mn-cs"/>
              </a:rPr>
              <a:t>^{(j)}} \\</a:t>
            </a:r>
          </a:p>
          <a:p>
            <a:r>
              <a:rPr lang="en-US" sz="1200" kern="1200" dirty="0" err="1" smtClean="0">
                <a:solidFill>
                  <a:schemeClr val="tx1"/>
                </a:solidFill>
                <a:latin typeface="+mn-lt"/>
                <a:ea typeface="+mn-ea"/>
                <a:cs typeface="+mn-cs"/>
              </a:rPr>
              <a:t>s.t.</a:t>
            </a:r>
            <a:r>
              <a:rPr lang="en-US" sz="1200" kern="1200" dirty="0" smtClean="0">
                <a:solidFill>
                  <a:schemeClr val="tx1"/>
                </a:solidFill>
                <a:latin typeface="+mn-lt"/>
                <a:ea typeface="+mn-ea"/>
                <a:cs typeface="+mn-cs"/>
              </a:rPr>
              <a:t>~&amp;\</a:t>
            </a:r>
            <a:r>
              <a:rPr lang="en-US" sz="1200" kern="1200" dirty="0" err="1" smtClean="0">
                <a:solidFill>
                  <a:schemeClr val="tx1"/>
                </a:solidFill>
                <a:latin typeface="+mn-lt"/>
                <a:ea typeface="+mn-ea"/>
                <a:cs typeface="+mn-cs"/>
              </a:rPr>
              <a:t>alpha_i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ge</a:t>
            </a:r>
            <a:r>
              <a:rPr lang="en-US" sz="1200" kern="1200" dirty="0" smtClean="0">
                <a:solidFill>
                  <a:schemeClr val="tx1"/>
                </a:solidFill>
                <a:latin typeface="+mn-lt"/>
                <a:ea typeface="+mn-ea"/>
                <a:cs typeface="+mn-cs"/>
              </a:rPr>
              <a:t> 0, </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=1,…,m \\</a:t>
            </a:r>
          </a:p>
          <a:p>
            <a:r>
              <a:rPr lang="tr-TR" sz="1200" kern="1200" dirty="0" smtClean="0">
                <a:solidFill>
                  <a:schemeClr val="tx1"/>
                </a:solidFill>
                <a:latin typeface="+mn-lt"/>
                <a:ea typeface="+mn-ea"/>
                <a:cs typeface="+mn-cs"/>
              </a:rPr>
              <a:t>&amp;\</a:t>
            </a:r>
            <a:r>
              <a:rPr lang="tr-TR" sz="1200" kern="1200" dirty="0" err="1" smtClean="0">
                <a:solidFill>
                  <a:schemeClr val="tx1"/>
                </a:solidFill>
                <a:latin typeface="+mn-lt"/>
                <a:ea typeface="+mn-ea"/>
                <a:cs typeface="+mn-cs"/>
              </a:rPr>
              <a:t>sum_i^m</a:t>
            </a:r>
            <a:r>
              <a:rPr lang="tr-TR" sz="1200" kern="1200" dirty="0" smtClean="0">
                <a:solidFill>
                  <a:schemeClr val="tx1"/>
                </a:solidFill>
                <a:latin typeface="+mn-lt"/>
                <a:ea typeface="+mn-ea"/>
                <a:cs typeface="+mn-cs"/>
              </a:rPr>
              <a:t>{\</a:t>
            </a:r>
            <a:r>
              <a:rPr lang="tr-TR" sz="1200" kern="1200" dirty="0" err="1" smtClean="0">
                <a:solidFill>
                  <a:schemeClr val="tx1"/>
                </a:solidFill>
                <a:latin typeface="+mn-lt"/>
                <a:ea typeface="+mn-ea"/>
                <a:cs typeface="+mn-cs"/>
              </a:rPr>
              <a:t>alpha_iy</a:t>
            </a:r>
            <a:r>
              <a:rPr lang="tr-TR" sz="1200" kern="1200" dirty="0" smtClean="0">
                <a:solidFill>
                  <a:schemeClr val="tx1"/>
                </a:solidFill>
                <a:latin typeface="+mn-lt"/>
                <a:ea typeface="+mn-ea"/>
                <a:cs typeface="+mn-cs"/>
              </a:rPr>
              <a:t>^{(i)}}=0</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E5611847-43E8-F148-9896-634BD6742F8B}" type="slidenum">
              <a:rPr lang="en-US" smtClean="0"/>
              <a:pPr/>
              <a:t>24</a:t>
            </a:fld>
            <a:endParaRPr lang="en-US"/>
          </a:p>
        </p:txBody>
      </p:sp>
    </p:spTree>
    <p:extLst>
      <p:ext uri="{BB962C8B-B14F-4D97-AF65-F5344CB8AC3E}">
        <p14:creationId xmlns:p14="http://schemas.microsoft.com/office/powerpoint/2010/main" val="779687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kern="1200" dirty="0" smtClean="0">
                <a:solidFill>
                  <a:schemeClr val="tx1"/>
                </a:solidFill>
                <a:latin typeface="+mn-lt"/>
                <a:ea typeface="+mn-ea"/>
                <a:cs typeface="+mn-cs"/>
              </a:rPr>
              <a:t>f(\</a:t>
            </a:r>
            <a:r>
              <a:rPr lang="nl-NL" sz="1200" kern="1200" dirty="0" err="1" smtClean="0">
                <a:solidFill>
                  <a:schemeClr val="tx1"/>
                </a:solidFill>
                <a:latin typeface="+mn-lt"/>
                <a:ea typeface="+mn-ea"/>
                <a:cs typeface="+mn-cs"/>
              </a:rPr>
              <a:t>vec</a:t>
            </a:r>
            <a:r>
              <a:rPr lang="nl-NL" sz="1200" kern="1200" dirty="0" smtClean="0">
                <a:solidFill>
                  <a:schemeClr val="tx1"/>
                </a:solidFill>
                <a:latin typeface="+mn-lt"/>
                <a:ea typeface="+mn-ea"/>
                <a:cs typeface="+mn-cs"/>
              </a:rPr>
              <a:t>{x})=h(\</a:t>
            </a:r>
            <a:r>
              <a:rPr lang="nl-NL" sz="1200" kern="1200" dirty="0" err="1" smtClean="0">
                <a:solidFill>
                  <a:schemeClr val="tx1"/>
                </a:solidFill>
                <a:latin typeface="+mn-lt"/>
                <a:ea typeface="+mn-ea"/>
                <a:cs typeface="+mn-cs"/>
              </a:rPr>
              <a:t>vec</a:t>
            </a:r>
            <a:r>
              <a:rPr lang="nl-NL" sz="1200" kern="1200" dirty="0" smtClean="0">
                <a:solidFill>
                  <a:schemeClr val="tx1"/>
                </a:solidFill>
                <a:latin typeface="+mn-lt"/>
                <a:ea typeface="+mn-ea"/>
                <a:cs typeface="+mn-cs"/>
              </a:rPr>
              <a:t>{w}\</a:t>
            </a:r>
            <a:r>
              <a:rPr lang="nl-NL" sz="1200" kern="1200" dirty="0" err="1" smtClean="0">
                <a:solidFill>
                  <a:schemeClr val="tx1"/>
                </a:solidFill>
                <a:latin typeface="+mn-lt"/>
                <a:ea typeface="+mn-ea"/>
                <a:cs typeface="+mn-cs"/>
              </a:rPr>
              <a:t>cdot</a:t>
            </a:r>
            <a:r>
              <a:rPr lang="nl-NL" sz="1200" kern="1200" dirty="0" smtClean="0">
                <a:solidFill>
                  <a:schemeClr val="tx1"/>
                </a:solidFill>
                <a:latin typeface="+mn-lt"/>
                <a:ea typeface="+mn-ea"/>
                <a:cs typeface="+mn-cs"/>
              </a:rPr>
              <a:t>\</a:t>
            </a:r>
            <a:r>
              <a:rPr lang="nl-NL" sz="1200" kern="1200" dirty="0" err="1" smtClean="0">
                <a:solidFill>
                  <a:schemeClr val="tx1"/>
                </a:solidFill>
                <a:latin typeface="+mn-lt"/>
                <a:ea typeface="+mn-ea"/>
                <a:cs typeface="+mn-cs"/>
              </a:rPr>
              <a:t>vec</a:t>
            </a:r>
            <a:r>
              <a:rPr lang="nl-NL" sz="1200" kern="1200" dirty="0" smtClean="0">
                <a:solidFill>
                  <a:schemeClr val="tx1"/>
                </a:solidFill>
                <a:latin typeface="+mn-lt"/>
                <a:ea typeface="+mn-ea"/>
                <a:cs typeface="+mn-cs"/>
              </a:rPr>
              <a:t>{x})=h(\</a:t>
            </a:r>
            <a:r>
              <a:rPr lang="nl-NL" sz="1200" kern="1200" dirty="0" err="1" smtClean="0">
                <a:solidFill>
                  <a:schemeClr val="tx1"/>
                </a:solidFill>
                <a:latin typeface="+mn-lt"/>
                <a:ea typeface="+mn-ea"/>
                <a:cs typeface="+mn-cs"/>
              </a:rPr>
              <a:t>sum</a:t>
            </a:r>
            <a:r>
              <a:rPr lang="nl-NL" sz="1200" kern="1200" dirty="0" smtClean="0">
                <a:solidFill>
                  <a:schemeClr val="tx1"/>
                </a:solidFill>
                <a:latin typeface="+mn-lt"/>
                <a:ea typeface="+mn-ea"/>
                <a:cs typeface="+mn-cs"/>
              </a:rPr>
              <a:t>_{j}^{}{</a:t>
            </a:r>
            <a:r>
              <a:rPr lang="nl-NL" sz="1200" kern="1200" dirty="0" err="1" smtClean="0">
                <a:solidFill>
                  <a:schemeClr val="tx1"/>
                </a:solidFill>
                <a:latin typeface="+mn-lt"/>
                <a:ea typeface="+mn-ea"/>
                <a:cs typeface="+mn-cs"/>
              </a:rPr>
              <a:t>w_j</a:t>
            </a:r>
            <a:r>
              <a:rPr lang="nl-NL" sz="1200" kern="1200" dirty="0" smtClean="0">
                <a:solidFill>
                  <a:schemeClr val="tx1"/>
                </a:solidFill>
                <a:latin typeface="+mn-lt"/>
                <a:ea typeface="+mn-ea"/>
                <a:cs typeface="+mn-cs"/>
              </a:rPr>
              <a:t> </a:t>
            </a:r>
            <a:r>
              <a:rPr lang="nl-NL" sz="1200" kern="1200" dirty="0" err="1" smtClean="0">
                <a:solidFill>
                  <a:schemeClr val="tx1"/>
                </a:solidFill>
                <a:latin typeface="+mn-lt"/>
                <a:ea typeface="+mn-ea"/>
                <a:cs typeface="+mn-cs"/>
              </a:rPr>
              <a:t>x_j</a:t>
            </a:r>
            <a:r>
              <a:rPr lang="nl-NL" sz="1200" kern="1200" dirty="0" smtClean="0">
                <a:solidFill>
                  <a:schemeClr val="tx1"/>
                </a:solidFill>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h_{\theta}(\</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{x})=g(\</a:t>
            </a:r>
            <a:r>
              <a:rPr lang="en-US" sz="1200" kern="1200" dirty="0" err="1" smtClean="0">
                <a:solidFill>
                  <a:schemeClr val="tx1"/>
                </a:solidFill>
                <a:latin typeface="+mn-lt"/>
                <a:ea typeface="+mn-ea"/>
                <a:cs typeface="+mn-cs"/>
              </a:rPr>
              <a:t>theta^T</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{x})=g(\sum_{j}^{}{\</a:t>
            </a:r>
            <a:r>
              <a:rPr lang="en-US" sz="1200" kern="1200" dirty="0" err="1" smtClean="0">
                <a:solidFill>
                  <a:schemeClr val="tx1"/>
                </a:solidFill>
                <a:latin typeface="+mn-lt"/>
                <a:ea typeface="+mn-ea"/>
                <a:cs typeface="+mn-cs"/>
              </a:rPr>
              <a:t>theta_j</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x_j</a:t>
            </a:r>
            <a:r>
              <a:rPr lang="en-US" sz="1200" kern="1200" dirty="0" smtClean="0">
                <a:solidFill>
                  <a:schemeClr val="tx1"/>
                </a:solidFill>
                <a:latin typeface="+mn-lt"/>
                <a:ea typeface="+mn-ea"/>
                <a:cs typeface="+mn-cs"/>
              </a:rPr>
              <a:t>})</a:t>
            </a:r>
            <a:endParaRPr lang="nl-NL" sz="1200" kern="1200" dirty="0" smtClean="0">
              <a:solidFill>
                <a:schemeClr val="tx1"/>
              </a:solidFill>
              <a:latin typeface="+mn-lt"/>
              <a:ea typeface="+mn-ea"/>
              <a:cs typeface="+mn-cs"/>
            </a:endParaRPr>
          </a:p>
          <a:p>
            <a:endParaRPr lang="nl-NL" sz="1200" kern="1200" dirty="0" smtClean="0">
              <a:solidFill>
                <a:schemeClr val="tx1"/>
              </a:solidFill>
              <a:latin typeface="+mn-lt"/>
              <a:ea typeface="+mn-ea"/>
              <a:cs typeface="+mn-cs"/>
            </a:endParaRPr>
          </a:p>
          <a:p>
            <a:endParaRPr lang="nl-NL"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y=sign(h_\theta({\</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{x}}))=\left\{</a:t>
            </a:r>
          </a:p>
          <a:p>
            <a:r>
              <a:rPr lang="en-US" sz="1200" kern="1200" dirty="0" smtClean="0">
                <a:solidFill>
                  <a:schemeClr val="tx1"/>
                </a:solidFill>
                <a:latin typeface="+mn-lt"/>
                <a:ea typeface="+mn-ea"/>
                <a:cs typeface="+mn-cs"/>
              </a:rPr>
              <a:t>\begin{aligned}</a:t>
            </a:r>
          </a:p>
          <a:p>
            <a:r>
              <a:rPr lang="en-US" sz="1200" kern="1200" dirty="0" smtClean="0">
                <a:solidFill>
                  <a:schemeClr val="tx1"/>
                </a:solidFill>
                <a:latin typeface="+mn-lt"/>
                <a:ea typeface="+mn-ea"/>
                <a:cs typeface="+mn-cs"/>
              </a:rPr>
              <a:t>1,~~~&amp; </a:t>
            </a:r>
            <a:r>
              <a:rPr lang="en-US" sz="1200" kern="1200" dirty="0" err="1" smtClean="0">
                <a:solidFill>
                  <a:schemeClr val="tx1"/>
                </a:solidFill>
                <a:latin typeface="+mn-lt"/>
                <a:ea typeface="+mn-ea"/>
                <a:cs typeface="+mn-cs"/>
              </a:rPr>
              <a:t>if~h</a:t>
            </a:r>
            <a:r>
              <a:rPr lang="en-US" sz="1200" kern="1200" dirty="0" smtClean="0">
                <a:solidFill>
                  <a:schemeClr val="tx1"/>
                </a:solidFill>
                <a:latin typeface="+mn-lt"/>
                <a:ea typeface="+mn-ea"/>
                <a:cs typeface="+mn-cs"/>
              </a:rPr>
              <a:t>_\theta({\</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 \</a:t>
            </a:r>
            <a:r>
              <a:rPr lang="en-US" sz="1200" kern="1200" dirty="0" err="1" smtClean="0">
                <a:solidFill>
                  <a:schemeClr val="tx1"/>
                </a:solidFill>
                <a:latin typeface="+mn-lt"/>
                <a:ea typeface="+mn-ea"/>
                <a:cs typeface="+mn-cs"/>
              </a:rPr>
              <a:t>ge</a:t>
            </a:r>
            <a:r>
              <a:rPr lang="en-US" sz="1200" kern="1200" dirty="0" smtClean="0">
                <a:solidFill>
                  <a:schemeClr val="tx1"/>
                </a:solidFill>
                <a:latin typeface="+mn-lt"/>
                <a:ea typeface="+mn-ea"/>
                <a:cs typeface="+mn-cs"/>
              </a:rPr>
              <a:t> 0 \\</a:t>
            </a:r>
          </a:p>
          <a:p>
            <a:r>
              <a:rPr lang="en-US" sz="1200" kern="1200" dirty="0" smtClean="0">
                <a:solidFill>
                  <a:schemeClr val="tx1"/>
                </a:solidFill>
                <a:latin typeface="+mn-lt"/>
                <a:ea typeface="+mn-ea"/>
                <a:cs typeface="+mn-cs"/>
              </a:rPr>
              <a:t>0,~~~&amp; </a:t>
            </a:r>
            <a:r>
              <a:rPr lang="en-US" sz="1200" kern="1200" dirty="0" err="1" smtClean="0">
                <a:solidFill>
                  <a:schemeClr val="tx1"/>
                </a:solidFill>
                <a:latin typeface="+mn-lt"/>
                <a:ea typeface="+mn-ea"/>
                <a:cs typeface="+mn-cs"/>
              </a:rPr>
              <a:t>if~h</a:t>
            </a:r>
            <a:r>
              <a:rPr lang="en-US" sz="1200" kern="1200" dirty="0" smtClean="0">
                <a:solidFill>
                  <a:schemeClr val="tx1"/>
                </a:solidFill>
                <a:latin typeface="+mn-lt"/>
                <a:ea typeface="+mn-ea"/>
                <a:cs typeface="+mn-cs"/>
              </a:rPr>
              <a:t>_\theta({\</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 &lt; 0</a:t>
            </a:r>
          </a:p>
          <a:p>
            <a:r>
              <a:rPr lang="en-US" sz="1200" kern="1200" dirty="0" smtClean="0">
                <a:solidFill>
                  <a:schemeClr val="tx1"/>
                </a:solidFill>
                <a:latin typeface="+mn-lt"/>
                <a:ea typeface="+mn-ea"/>
                <a:cs typeface="+mn-cs"/>
              </a:rPr>
              <a:t>\end{aligned}</a:t>
            </a:r>
          </a:p>
          <a:p>
            <a:r>
              <a:rPr lang="en-US" sz="1200" kern="1200" dirty="0" smtClean="0">
                <a:solidFill>
                  <a:schemeClr val="tx1"/>
                </a:solidFill>
                <a:latin typeface="+mn-lt"/>
                <a:ea typeface="+mn-ea"/>
                <a:cs typeface="+mn-cs"/>
              </a:rPr>
              <a:t>\right.</a:t>
            </a:r>
          </a:p>
          <a:p>
            <a:r>
              <a:rPr lang="sv-SE" sz="1200" kern="1200" dirty="0" smtClean="0">
                <a:solidFill>
                  <a:schemeClr val="tx1"/>
                </a:solidFill>
                <a:latin typeface="+mn-lt"/>
                <a:ea typeface="+mn-ea"/>
                <a:cs typeface="+mn-cs"/>
              </a:rPr>
              <a:t>$$</a:t>
            </a:r>
          </a:p>
          <a:p>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E5611847-43E8-F148-9896-634BD6742F8B}" type="slidenum">
              <a:rPr lang="en-US" smtClean="0"/>
              <a:pPr/>
              <a:t>3</a:t>
            </a:fld>
            <a:endParaRPr lang="en-US"/>
          </a:p>
        </p:txBody>
      </p:sp>
    </p:spTree>
    <p:extLst>
      <p:ext uri="{BB962C8B-B14F-4D97-AF65-F5344CB8AC3E}">
        <p14:creationId xmlns:p14="http://schemas.microsoft.com/office/powerpoint/2010/main" val="24146750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smtClean="0">
                <a:solidFill>
                  <a:schemeClr val="tx1"/>
                </a:solidFill>
                <a:latin typeface="+mn-lt"/>
                <a:ea typeface="+mn-ea"/>
                <a:cs typeface="+mn-cs"/>
              </a:rPr>
              <a:t>通过对偶问题我们只能求出</a:t>
            </a:r>
            <a:r>
              <a:rPr lang="en-US" altLang="zh-CN" sz="1200" kern="1200" dirty="0" smtClean="0">
                <a:solidFill>
                  <a:schemeClr val="tx1"/>
                </a:solidFill>
                <a:latin typeface="+mn-lt"/>
                <a:ea typeface="+mn-ea"/>
                <a:cs typeface="+mn-cs"/>
              </a:rPr>
              <a:t>alpha</a:t>
            </a:r>
            <a:r>
              <a:rPr lang="zh-CN" altLang="en-US" sz="1200" kern="1200" dirty="0" smtClean="0">
                <a:solidFill>
                  <a:schemeClr val="tx1"/>
                </a:solidFill>
                <a:latin typeface="+mn-lt"/>
                <a:ea typeface="+mn-ea"/>
                <a:cs typeface="+mn-cs"/>
              </a:rPr>
              <a:t>，但是我们最后需要求解的目标是</a:t>
            </a:r>
            <a:r>
              <a:rPr lang="en-US" altLang="zh-CN" sz="1200" kern="1200" dirty="0" err="1" smtClean="0">
                <a:solidFill>
                  <a:schemeClr val="tx1"/>
                </a:solidFill>
                <a:latin typeface="+mn-lt"/>
                <a:ea typeface="+mn-ea"/>
                <a:cs typeface="+mn-cs"/>
              </a:rPr>
              <a:t>w,b</a:t>
            </a:r>
            <a:r>
              <a:rPr lang="zh-CN" altLang="en-US" sz="1200" kern="1200" dirty="0" smtClean="0">
                <a:solidFill>
                  <a:schemeClr val="tx1"/>
                </a:solidFill>
                <a:latin typeface="+mn-lt"/>
                <a:ea typeface="+mn-ea"/>
                <a:cs typeface="+mn-cs"/>
              </a:rPr>
              <a:t>，我们求出</a:t>
            </a:r>
            <a:r>
              <a:rPr lang="en-US" altLang="zh-CN" sz="1200" kern="1200" dirty="0" smtClean="0">
                <a:solidFill>
                  <a:schemeClr val="tx1"/>
                </a:solidFill>
                <a:latin typeface="+mn-lt"/>
                <a:ea typeface="+mn-ea"/>
                <a:cs typeface="+mn-cs"/>
              </a:rPr>
              <a:t>alpha</a:t>
            </a:r>
            <a:r>
              <a:rPr lang="zh-CN" altLang="en-US" sz="1200" kern="1200" dirty="0" smtClean="0">
                <a:solidFill>
                  <a:schemeClr val="tx1"/>
                </a:solidFill>
                <a:latin typeface="+mn-lt"/>
                <a:ea typeface="+mn-ea"/>
                <a:cs typeface="+mn-cs"/>
              </a:rPr>
              <a:t>之后，再代入第一步求得的式子，可以得到</a:t>
            </a:r>
            <a:r>
              <a:rPr lang="en-US" altLang="zh-CN" sz="1200" kern="1200" dirty="0" err="1" smtClean="0">
                <a:solidFill>
                  <a:schemeClr val="tx1"/>
                </a:solidFill>
                <a:latin typeface="+mn-lt"/>
                <a:ea typeface="+mn-ea"/>
                <a:cs typeface="+mn-cs"/>
              </a:rPr>
              <a:t>w,b</a:t>
            </a:r>
            <a:r>
              <a:rPr lang="zh-CN" altLang="en-US" sz="1200" kern="1200" dirty="0" smtClean="0">
                <a:solidFill>
                  <a:schemeClr val="tx1"/>
                </a:solidFill>
                <a:latin typeface="+mn-lt"/>
                <a:ea typeface="+mn-ea"/>
                <a:cs typeface="+mn-cs"/>
              </a:rPr>
              <a:t>的最优解应该是：</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当新的</a:t>
            </a:r>
            <a:r>
              <a:rPr lang="en-US" altLang="zh-CN" sz="1200" kern="1200" dirty="0" smtClean="0">
                <a:solidFill>
                  <a:schemeClr val="tx1"/>
                </a:solidFill>
                <a:latin typeface="+mn-lt"/>
                <a:ea typeface="+mn-ea"/>
                <a:cs typeface="+mn-cs"/>
              </a:rPr>
              <a:t>sample</a:t>
            </a:r>
            <a:r>
              <a:rPr lang="zh-CN" altLang="en-US" sz="1200" kern="1200" dirty="0" smtClean="0">
                <a:solidFill>
                  <a:schemeClr val="tx1"/>
                </a:solidFill>
                <a:latin typeface="+mn-lt"/>
                <a:ea typeface="+mn-ea"/>
                <a:cs typeface="+mn-cs"/>
              </a:rPr>
              <a:t>来的时候我们用如下式子进行预测</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通过这个式子我们可以看出两件事情：</a:t>
            </a:r>
            <a:endParaRPr lang="en-US" altLang="zh-CN" sz="1200" kern="1200" dirty="0" smtClean="0">
              <a:solidFill>
                <a:schemeClr val="tx1"/>
              </a:solidFill>
              <a:latin typeface="+mn-lt"/>
              <a:ea typeface="+mn-ea"/>
              <a:cs typeface="+mn-cs"/>
            </a:endParaRPr>
          </a:p>
          <a:p>
            <a:r>
              <a:rPr lang="zh-CN" altLang="zh-CN"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1</a:t>
            </a:r>
            <a:r>
              <a:rPr lang="zh-CN" altLang="en-US" sz="1200" kern="1200" dirty="0" smtClean="0">
                <a:solidFill>
                  <a:schemeClr val="tx1"/>
                </a:solidFill>
                <a:latin typeface="+mn-lt"/>
                <a:ea typeface="+mn-ea"/>
                <a:cs typeface="+mn-cs"/>
              </a:rPr>
              <a:t>）我们只需要那些对应的</a:t>
            </a:r>
            <a:r>
              <a:rPr lang="en-US" altLang="zh-CN" sz="1200" kern="1200" dirty="0" smtClean="0">
                <a:solidFill>
                  <a:schemeClr val="tx1"/>
                </a:solidFill>
                <a:latin typeface="+mn-lt"/>
                <a:ea typeface="+mn-ea"/>
                <a:cs typeface="+mn-cs"/>
              </a:rPr>
              <a:t>alpha</a:t>
            </a:r>
            <a:r>
              <a:rPr lang="zh-CN" altLang="en-US" sz="1200" kern="1200" dirty="0" smtClean="0">
                <a:solidFill>
                  <a:schemeClr val="tx1"/>
                </a:solidFill>
                <a:latin typeface="+mn-lt"/>
                <a:ea typeface="+mn-ea"/>
                <a:cs typeface="+mn-cs"/>
              </a:rPr>
              <a:t>不是</a:t>
            </a:r>
            <a:r>
              <a:rPr lang="en-US" altLang="zh-CN" sz="1200" kern="1200" dirty="0" smtClean="0">
                <a:solidFill>
                  <a:schemeClr val="tx1"/>
                </a:solidFill>
                <a:latin typeface="+mn-lt"/>
                <a:ea typeface="+mn-ea"/>
                <a:cs typeface="+mn-cs"/>
              </a:rPr>
              <a:t>0</a:t>
            </a:r>
            <a:r>
              <a:rPr lang="zh-CN" altLang="en-US" sz="1200" kern="1200" dirty="0" smtClean="0">
                <a:solidFill>
                  <a:schemeClr val="tx1"/>
                </a:solidFill>
                <a:latin typeface="+mn-lt"/>
                <a:ea typeface="+mn-ea"/>
                <a:cs typeface="+mn-cs"/>
              </a:rPr>
              <a:t>的</a:t>
            </a:r>
            <a:r>
              <a:rPr lang="en-US" altLang="zh-CN" sz="1200" kern="1200" dirty="0" smtClean="0">
                <a:solidFill>
                  <a:schemeClr val="tx1"/>
                </a:solidFill>
                <a:latin typeface="+mn-lt"/>
                <a:ea typeface="+mn-ea"/>
                <a:cs typeface="+mn-cs"/>
              </a:rPr>
              <a:t>sample</a:t>
            </a:r>
            <a:r>
              <a:rPr lang="zh-CN" altLang="en-US" sz="1200" kern="1200" dirty="0" smtClean="0">
                <a:solidFill>
                  <a:schemeClr val="tx1"/>
                </a:solidFill>
                <a:latin typeface="+mn-lt"/>
                <a:ea typeface="+mn-ea"/>
                <a:cs typeface="+mn-cs"/>
              </a:rPr>
              <a:t>，这些</a:t>
            </a:r>
            <a:r>
              <a:rPr lang="en-US" altLang="zh-CN" sz="1200" kern="1200" dirty="0" smtClean="0">
                <a:solidFill>
                  <a:schemeClr val="tx1"/>
                </a:solidFill>
                <a:latin typeface="+mn-lt"/>
                <a:ea typeface="+mn-ea"/>
                <a:cs typeface="+mn-cs"/>
              </a:rPr>
              <a:t>sample</a:t>
            </a:r>
            <a:r>
              <a:rPr lang="zh-CN" altLang="en-US" sz="1200" kern="1200" dirty="0" smtClean="0">
                <a:solidFill>
                  <a:schemeClr val="tx1"/>
                </a:solidFill>
                <a:latin typeface="+mn-lt"/>
                <a:ea typeface="+mn-ea"/>
                <a:cs typeface="+mn-cs"/>
              </a:rPr>
              <a:t>称为</a:t>
            </a:r>
            <a:r>
              <a:rPr lang="en-US" altLang="zh-CN" sz="1200" kern="1200" dirty="0" smtClean="0">
                <a:solidFill>
                  <a:schemeClr val="tx1"/>
                </a:solidFill>
                <a:latin typeface="+mn-lt"/>
                <a:ea typeface="+mn-ea"/>
                <a:cs typeface="+mn-cs"/>
              </a:rPr>
              <a:t>support vector</a:t>
            </a:r>
          </a:p>
          <a:p>
            <a:r>
              <a:rPr lang="zh-CN" altLang="zh-CN"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2</a:t>
            </a:r>
            <a:r>
              <a:rPr lang="zh-CN" altLang="en-US" sz="1200" kern="1200" dirty="0" smtClean="0">
                <a:solidFill>
                  <a:schemeClr val="tx1"/>
                </a:solidFill>
                <a:latin typeface="+mn-lt"/>
                <a:ea typeface="+mn-ea"/>
                <a:cs typeface="+mn-cs"/>
              </a:rPr>
              <a:t>）使用这些</a:t>
            </a:r>
            <a:r>
              <a:rPr lang="en-US" altLang="zh-CN" sz="1200" kern="1200" dirty="0" smtClean="0">
                <a:solidFill>
                  <a:schemeClr val="tx1"/>
                </a:solidFill>
                <a:latin typeface="+mn-lt"/>
                <a:ea typeface="+mn-ea"/>
                <a:cs typeface="+mn-cs"/>
              </a:rPr>
              <a:t>sample</a:t>
            </a:r>
            <a:r>
              <a:rPr lang="zh-CN" altLang="en-US" sz="1200" kern="1200" dirty="0" smtClean="0">
                <a:solidFill>
                  <a:schemeClr val="tx1"/>
                </a:solidFill>
                <a:latin typeface="+mn-lt"/>
                <a:ea typeface="+mn-ea"/>
                <a:cs typeface="+mn-cs"/>
              </a:rPr>
              <a:t>的时候，我们只需要求他们的内积，这为我们后面引入核函数提供了很大的方便</a:t>
            </a:r>
            <a:endParaRPr lang="en-US" altLang="zh-CN"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下面看看哪些</a:t>
            </a:r>
            <a:r>
              <a:rPr lang="en-US" altLang="zh-CN" sz="1200" kern="1200" dirty="0" smtClean="0">
                <a:solidFill>
                  <a:schemeClr val="tx1"/>
                </a:solidFill>
                <a:latin typeface="+mn-lt"/>
                <a:ea typeface="+mn-ea"/>
                <a:cs typeface="+mn-cs"/>
              </a:rPr>
              <a:t>sample</a:t>
            </a:r>
            <a:r>
              <a:rPr lang="zh-CN" altLang="en-US" sz="1200" kern="1200" dirty="0" smtClean="0">
                <a:solidFill>
                  <a:schemeClr val="tx1"/>
                </a:solidFill>
                <a:latin typeface="+mn-lt"/>
                <a:ea typeface="+mn-ea"/>
                <a:cs typeface="+mn-cs"/>
              </a:rPr>
              <a:t>是</a:t>
            </a:r>
            <a:r>
              <a:rPr lang="en-US" altLang="zh-CN" sz="1200" kern="1200" dirty="0" smtClean="0">
                <a:solidFill>
                  <a:schemeClr val="tx1"/>
                </a:solidFill>
                <a:latin typeface="+mn-lt"/>
                <a:ea typeface="+mn-ea"/>
                <a:cs typeface="+mn-cs"/>
              </a:rPr>
              <a:t>support vector</a:t>
            </a:r>
            <a:r>
              <a:rPr lang="zh-CN" altLang="en-US" sz="1200" kern="1200" dirty="0" smtClean="0">
                <a:solidFill>
                  <a:schemeClr val="tx1"/>
                </a:solidFill>
                <a:latin typeface="+mn-lt"/>
                <a:ea typeface="+mn-ea"/>
                <a:cs typeface="+mn-cs"/>
              </a:rPr>
              <a:t>呢</a:t>
            </a:r>
            <a:r>
              <a:rPr lang="en-US" altLang="zh-CN" sz="1200" kern="1200" dirty="0" smtClean="0">
                <a:solidFill>
                  <a:schemeClr val="tx1"/>
                </a:solidFill>
                <a:latin typeface="+mn-lt"/>
                <a:ea typeface="+mn-ea"/>
                <a:cs typeface="+mn-cs"/>
              </a:rPr>
              <a:t>?</a:t>
            </a:r>
          </a:p>
          <a:p>
            <a:r>
              <a:rPr lang="zh-CN" altLang="en-US" sz="1200" kern="1200" dirty="0" smtClean="0">
                <a:solidFill>
                  <a:schemeClr val="tx1"/>
                </a:solidFill>
                <a:latin typeface="+mn-lt"/>
                <a:ea typeface="+mn-ea"/>
                <a:cs typeface="+mn-cs"/>
              </a:rPr>
              <a:t>根据</a:t>
            </a:r>
            <a:r>
              <a:rPr lang="en-US" altLang="zh-CN" sz="1200" kern="1200" dirty="0" smtClean="0">
                <a:solidFill>
                  <a:schemeClr val="tx1"/>
                </a:solidFill>
                <a:latin typeface="+mn-lt"/>
                <a:ea typeface="+mn-ea"/>
                <a:cs typeface="+mn-cs"/>
              </a:rPr>
              <a:t>KKT</a:t>
            </a:r>
            <a:r>
              <a:rPr lang="zh-CN" altLang="en-US" sz="1200" kern="1200" dirty="0" smtClean="0">
                <a:solidFill>
                  <a:schemeClr val="tx1"/>
                </a:solidFill>
                <a:latin typeface="+mn-lt"/>
                <a:ea typeface="+mn-ea"/>
                <a:cs typeface="+mn-cs"/>
              </a:rPr>
              <a:t>对偶互补条件，我们有：</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可以看出只有对</a:t>
            </a:r>
            <a:r>
              <a:rPr lang="en-US" altLang="zh-CN" sz="1200" kern="1200" dirty="0" smtClean="0">
                <a:solidFill>
                  <a:schemeClr val="tx1"/>
                </a:solidFill>
                <a:latin typeface="+mn-lt"/>
                <a:ea typeface="+mn-ea"/>
                <a:cs typeface="+mn-cs"/>
              </a:rPr>
              <a:t>y(</a:t>
            </a:r>
            <a:r>
              <a:rPr lang="en-US" altLang="zh-CN" sz="1200" kern="1200" dirty="0" err="1" smtClean="0">
                <a:solidFill>
                  <a:schemeClr val="tx1"/>
                </a:solidFill>
                <a:latin typeface="+mn-lt"/>
                <a:ea typeface="+mn-ea"/>
                <a:cs typeface="+mn-cs"/>
              </a:rPr>
              <a:t>wx+b</a:t>
            </a:r>
            <a:r>
              <a:rPr lang="en-US" altLang="zh-CN" sz="1200" kern="1200" dirty="0" smtClean="0">
                <a:solidFill>
                  <a:schemeClr val="tx1"/>
                </a:solidFill>
                <a:latin typeface="+mn-lt"/>
                <a:ea typeface="+mn-ea"/>
                <a:cs typeface="+mn-cs"/>
              </a:rPr>
              <a:t>)=1</a:t>
            </a:r>
            <a:r>
              <a:rPr lang="zh-CN" altLang="en-US" sz="1200" kern="1200" dirty="0" smtClean="0">
                <a:solidFill>
                  <a:schemeClr val="tx1"/>
                </a:solidFill>
                <a:latin typeface="+mn-lt"/>
                <a:ea typeface="+mn-ea"/>
                <a:cs typeface="+mn-cs"/>
              </a:rPr>
              <a:t>的那些样本，</a:t>
            </a:r>
            <a:r>
              <a:rPr lang="en-US" altLang="zh-CN" sz="1200" kern="1200" dirty="0" smtClean="0">
                <a:solidFill>
                  <a:schemeClr val="tx1"/>
                </a:solidFill>
                <a:latin typeface="+mn-lt"/>
                <a:ea typeface="+mn-ea"/>
                <a:cs typeface="+mn-cs"/>
              </a:rPr>
              <a:t>alpha</a:t>
            </a:r>
            <a:r>
              <a:rPr lang="zh-CN" altLang="en-US" sz="1200" kern="1200" dirty="0" smtClean="0">
                <a:solidFill>
                  <a:schemeClr val="tx1"/>
                </a:solidFill>
                <a:latin typeface="+mn-lt"/>
                <a:ea typeface="+mn-ea"/>
                <a:cs typeface="+mn-cs"/>
              </a:rPr>
              <a:t>才不是</a:t>
            </a:r>
            <a:r>
              <a:rPr lang="en-US" altLang="zh-CN" sz="1200" kern="1200" dirty="0" smtClean="0">
                <a:solidFill>
                  <a:schemeClr val="tx1"/>
                </a:solidFill>
                <a:latin typeface="+mn-lt"/>
                <a:ea typeface="+mn-ea"/>
                <a:cs typeface="+mn-cs"/>
              </a:rPr>
              <a:t>0</a:t>
            </a:r>
            <a:r>
              <a:rPr lang="zh-CN" altLang="en-US" sz="1200" kern="1200" dirty="0" smtClean="0">
                <a:solidFill>
                  <a:schemeClr val="tx1"/>
                </a:solidFill>
                <a:latin typeface="+mn-lt"/>
                <a:ea typeface="+mn-ea"/>
                <a:cs typeface="+mn-cs"/>
              </a:rPr>
              <a:t>，也就是说正好在分隔间隔边界的那些样本是最关键的，是</a:t>
            </a:r>
            <a:r>
              <a:rPr lang="en-US" altLang="zh-CN" sz="1200" kern="1200" dirty="0" smtClean="0">
                <a:solidFill>
                  <a:schemeClr val="tx1"/>
                </a:solidFill>
                <a:latin typeface="+mn-lt"/>
                <a:ea typeface="+mn-ea"/>
                <a:cs typeface="+mn-cs"/>
              </a:rPr>
              <a:t>support vector</a:t>
            </a:r>
            <a:r>
              <a:rPr lang="zh-CN" altLang="en-US" sz="1200" kern="1200" dirty="0" smtClean="0">
                <a:solidFill>
                  <a:schemeClr val="tx1"/>
                </a:solidFill>
                <a:latin typeface="+mn-lt"/>
                <a:ea typeface="+mn-ea"/>
                <a:cs typeface="+mn-cs"/>
              </a:rPr>
              <a:t>。其他的样本进行一些改变，只要不跑到间隔里面，那对最后的模型没有任何影响</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\text{choose an }\</a:t>
            </a:r>
            <a:r>
              <a:rPr lang="en-US" sz="1200" kern="1200" dirty="0" err="1" smtClean="0">
                <a:solidFill>
                  <a:schemeClr val="tx1"/>
                </a:solidFill>
                <a:latin typeface="+mn-lt"/>
                <a:ea typeface="+mn-ea"/>
                <a:cs typeface="+mn-cs"/>
              </a:rPr>
              <a:t>alpha_j</a:t>
            </a:r>
            <a:r>
              <a:rPr lang="en-US" sz="1200" kern="1200" dirty="0" smtClean="0">
                <a:solidFill>
                  <a:schemeClr val="tx1"/>
                </a:solidFill>
                <a:latin typeface="+mn-lt"/>
                <a:ea typeface="+mn-ea"/>
                <a:cs typeface="+mn-cs"/>
              </a:rPr>
              <a:t>^*&gt;0</a:t>
            </a:r>
          </a:p>
          <a:p>
            <a:r>
              <a:rPr lang="en-US" sz="1200" kern="1200" dirty="0" smtClean="0">
                <a:solidFill>
                  <a:schemeClr val="tx1"/>
                </a:solidFill>
                <a:latin typeface="+mn-lt"/>
                <a:ea typeface="+mn-ea"/>
                <a:cs typeface="+mn-cs"/>
              </a:rPr>
              <a:t>b^*=y^{(j)}-\</a:t>
            </a:r>
            <a:r>
              <a:rPr lang="en-US" sz="1200" kern="1200" dirty="0" err="1" smtClean="0">
                <a:solidFill>
                  <a:schemeClr val="tx1"/>
                </a:solidFill>
                <a:latin typeface="+mn-lt"/>
                <a:ea typeface="+mn-ea"/>
                <a:cs typeface="+mn-cs"/>
              </a:rPr>
              <a:t>sum_i^m</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alpha_i</a:t>
            </a:r>
            <a:r>
              <a:rPr lang="en-US" sz="1200" kern="1200" dirty="0" smtClean="0">
                <a:solidFill>
                  <a:schemeClr val="tx1"/>
                </a:solidFill>
                <a:latin typeface="+mn-lt"/>
                <a:ea typeface="+mn-ea"/>
                <a:cs typeface="+mn-cs"/>
              </a:rPr>
              <a:t>^*y^{(</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)}(x^{(</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Tx</a:t>
            </a:r>
            <a:r>
              <a:rPr lang="en-US" sz="1200" kern="1200" dirty="0" smtClean="0">
                <a:solidFill>
                  <a:schemeClr val="tx1"/>
                </a:solidFill>
                <a:latin typeface="+mn-lt"/>
                <a:ea typeface="+mn-ea"/>
                <a:cs typeface="+mn-cs"/>
              </a:rPr>
              <a:t>^{(j)}}</a:t>
            </a:r>
          </a:p>
          <a:p>
            <a:r>
              <a:rPr lang="tr-TR" sz="1200" kern="1200" dirty="0" err="1" smtClean="0">
                <a:solidFill>
                  <a:schemeClr val="tx1"/>
                </a:solidFill>
                <a:latin typeface="+mn-lt"/>
                <a:ea typeface="+mn-ea"/>
                <a:cs typeface="+mn-cs"/>
              </a:rPr>
              <a:t>w^Tx+b</a:t>
            </a:r>
            <a:r>
              <a:rPr lang="tr-TR" sz="1200" kern="1200" dirty="0" smtClean="0">
                <a:solidFill>
                  <a:schemeClr val="tx1"/>
                </a:solidFill>
                <a:latin typeface="+mn-lt"/>
                <a:ea typeface="+mn-ea"/>
                <a:cs typeface="+mn-cs"/>
              </a:rPr>
              <a:t>&amp;=\</a:t>
            </a:r>
            <a:r>
              <a:rPr lang="tr-TR" sz="1200" kern="1200" dirty="0" err="1" smtClean="0">
                <a:solidFill>
                  <a:schemeClr val="tx1"/>
                </a:solidFill>
                <a:latin typeface="+mn-lt"/>
                <a:ea typeface="+mn-ea"/>
                <a:cs typeface="+mn-cs"/>
              </a:rPr>
              <a:t>left</a:t>
            </a:r>
            <a:r>
              <a:rPr lang="tr-TR" sz="1200" kern="1200" dirty="0" smtClean="0">
                <a:solidFill>
                  <a:schemeClr val="tx1"/>
                </a:solidFill>
                <a:latin typeface="+mn-lt"/>
                <a:ea typeface="+mn-ea"/>
                <a:cs typeface="+mn-cs"/>
              </a:rPr>
              <a:t>(\</a:t>
            </a:r>
            <a:r>
              <a:rPr lang="tr-TR" sz="1200" kern="1200" dirty="0" err="1" smtClean="0">
                <a:solidFill>
                  <a:schemeClr val="tx1"/>
                </a:solidFill>
                <a:latin typeface="+mn-lt"/>
                <a:ea typeface="+mn-ea"/>
                <a:cs typeface="+mn-cs"/>
              </a:rPr>
              <a:t>sum_i^m</a:t>
            </a:r>
            <a:r>
              <a:rPr lang="tr-TR" sz="1200" kern="1200" dirty="0" smtClean="0">
                <a:solidFill>
                  <a:schemeClr val="tx1"/>
                </a:solidFill>
                <a:latin typeface="+mn-lt"/>
                <a:ea typeface="+mn-ea"/>
                <a:cs typeface="+mn-cs"/>
              </a:rPr>
              <a:t>{\</a:t>
            </a:r>
            <a:r>
              <a:rPr lang="tr-TR" sz="1200" kern="1200" dirty="0" err="1" smtClean="0">
                <a:solidFill>
                  <a:schemeClr val="tx1"/>
                </a:solidFill>
                <a:latin typeface="+mn-lt"/>
                <a:ea typeface="+mn-ea"/>
                <a:cs typeface="+mn-cs"/>
              </a:rPr>
              <a:t>alpha_iy</a:t>
            </a:r>
            <a:r>
              <a:rPr lang="tr-TR" sz="1200" kern="1200" dirty="0" smtClean="0">
                <a:solidFill>
                  <a:schemeClr val="tx1"/>
                </a:solidFill>
                <a:latin typeface="+mn-lt"/>
                <a:ea typeface="+mn-ea"/>
                <a:cs typeface="+mn-cs"/>
              </a:rPr>
              <a:t>^{(i)}x^{(i)}}\</a:t>
            </a:r>
            <a:r>
              <a:rPr lang="tr-TR" sz="1200" kern="1200" dirty="0" err="1" smtClean="0">
                <a:solidFill>
                  <a:schemeClr val="tx1"/>
                </a:solidFill>
                <a:latin typeface="+mn-lt"/>
                <a:ea typeface="+mn-ea"/>
                <a:cs typeface="+mn-cs"/>
              </a:rPr>
              <a:t>right</a:t>
            </a:r>
            <a:r>
              <a:rPr lang="tr-TR" sz="1200" kern="1200" dirty="0" smtClean="0">
                <a:solidFill>
                  <a:schemeClr val="tx1"/>
                </a:solidFill>
                <a:latin typeface="+mn-lt"/>
                <a:ea typeface="+mn-ea"/>
                <a:cs typeface="+mn-cs"/>
              </a:rPr>
              <a:t>)^</a:t>
            </a:r>
            <a:r>
              <a:rPr lang="tr-TR" sz="1200" kern="1200" dirty="0" err="1" smtClean="0">
                <a:solidFill>
                  <a:schemeClr val="tx1"/>
                </a:solidFill>
                <a:latin typeface="+mn-lt"/>
                <a:ea typeface="+mn-ea"/>
                <a:cs typeface="+mn-cs"/>
              </a:rPr>
              <a:t>Tx+b</a:t>
            </a:r>
            <a:r>
              <a:rPr lang="tr-TR" sz="1200" kern="1200" dirty="0" smtClean="0">
                <a:solidFill>
                  <a:schemeClr val="tx1"/>
                </a:solidFill>
                <a:latin typeface="+mn-lt"/>
                <a:ea typeface="+mn-ea"/>
                <a:cs typeface="+mn-cs"/>
              </a:rPr>
              <a:t> \\</a:t>
            </a:r>
          </a:p>
          <a:p>
            <a:r>
              <a:rPr lang="tr-TR" sz="1200" kern="1200" dirty="0" smtClean="0">
                <a:solidFill>
                  <a:schemeClr val="tx1"/>
                </a:solidFill>
                <a:latin typeface="+mn-lt"/>
                <a:ea typeface="+mn-ea"/>
                <a:cs typeface="+mn-cs"/>
              </a:rPr>
              <a:t>&amp;=\</a:t>
            </a:r>
            <a:r>
              <a:rPr lang="tr-TR" sz="1200" kern="1200" dirty="0" err="1" smtClean="0">
                <a:solidFill>
                  <a:schemeClr val="tx1"/>
                </a:solidFill>
                <a:latin typeface="+mn-lt"/>
                <a:ea typeface="+mn-ea"/>
                <a:cs typeface="+mn-cs"/>
              </a:rPr>
              <a:t>sum_i^m</a:t>
            </a:r>
            <a:r>
              <a:rPr lang="tr-TR" sz="1200" kern="1200" dirty="0" smtClean="0">
                <a:solidFill>
                  <a:schemeClr val="tx1"/>
                </a:solidFill>
                <a:latin typeface="+mn-lt"/>
                <a:ea typeface="+mn-ea"/>
                <a:cs typeface="+mn-cs"/>
              </a:rPr>
              <a:t>{\</a:t>
            </a:r>
            <a:r>
              <a:rPr lang="tr-TR" sz="1200" kern="1200" dirty="0" err="1" smtClean="0">
                <a:solidFill>
                  <a:schemeClr val="tx1"/>
                </a:solidFill>
                <a:latin typeface="+mn-lt"/>
                <a:ea typeface="+mn-ea"/>
                <a:cs typeface="+mn-cs"/>
              </a:rPr>
              <a:t>alpha_iy</a:t>
            </a:r>
            <a:r>
              <a:rPr lang="tr-TR" sz="1200" kern="1200" dirty="0" smtClean="0">
                <a:solidFill>
                  <a:schemeClr val="tx1"/>
                </a:solidFill>
                <a:latin typeface="+mn-lt"/>
                <a:ea typeface="+mn-ea"/>
                <a:cs typeface="+mn-cs"/>
              </a:rPr>
              <a:t>^{(i)}&lt;x^{(i)},x&gt;}+b</a:t>
            </a:r>
            <a:endParaRPr lang="en-US" dirty="0" smtClean="0"/>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pl-PL" sz="1200" kern="1200" dirty="0" smtClean="0">
                <a:solidFill>
                  <a:schemeClr val="tx1"/>
                </a:solidFill>
                <a:latin typeface="+mn-lt"/>
                <a:ea typeface="+mn-ea"/>
                <a:cs typeface="+mn-cs"/>
              </a:rPr>
              <a:t>\</a:t>
            </a:r>
            <a:r>
              <a:rPr lang="pl-PL" sz="1200" kern="1200" dirty="0" err="1" smtClean="0">
                <a:solidFill>
                  <a:schemeClr val="tx1"/>
                </a:solidFill>
                <a:latin typeface="+mn-lt"/>
                <a:ea typeface="+mn-ea"/>
                <a:cs typeface="+mn-cs"/>
              </a:rPr>
              <a:t>alpha_i</a:t>
            </a:r>
            <a:r>
              <a:rPr lang="pl-PL" sz="1200" kern="1200" dirty="0" smtClean="0">
                <a:solidFill>
                  <a:schemeClr val="tx1"/>
                </a:solidFill>
                <a:latin typeface="+mn-lt"/>
                <a:ea typeface="+mn-ea"/>
                <a:cs typeface="+mn-cs"/>
              </a:rPr>
              <a:t>^*(y^{(i)}(w^*x^{(i)}+b^*)-1)=0,~i=1,…,m</a:t>
            </a:r>
          </a:p>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alpha_i</a:t>
            </a:r>
            <a:r>
              <a:rPr lang="en-US" sz="1200" kern="1200" dirty="0" smtClean="0">
                <a:solidFill>
                  <a:schemeClr val="tx1"/>
                </a:solidFill>
                <a:latin typeface="+mn-lt"/>
                <a:ea typeface="+mn-ea"/>
                <a:cs typeface="+mn-cs"/>
              </a:rPr>
              <a:t>^*&gt;0 \</a:t>
            </a:r>
            <a:r>
              <a:rPr lang="en-US" sz="1200" kern="1200" dirty="0" err="1" smtClean="0">
                <a:solidFill>
                  <a:schemeClr val="tx1"/>
                </a:solidFill>
                <a:latin typeface="+mn-lt"/>
                <a:ea typeface="+mn-ea"/>
                <a:cs typeface="+mn-cs"/>
              </a:rPr>
              <a:t>Leftrightarrow</a:t>
            </a:r>
            <a:r>
              <a:rPr lang="en-US" sz="1200" kern="1200" dirty="0" smtClean="0">
                <a:solidFill>
                  <a:schemeClr val="tx1"/>
                </a:solidFill>
                <a:latin typeface="+mn-lt"/>
                <a:ea typeface="+mn-ea"/>
                <a:cs typeface="+mn-cs"/>
              </a:rPr>
              <a:t>  y^{(</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)}(w^*x^{(</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)}+b^*)=1</a:t>
            </a:r>
          </a:p>
          <a:p>
            <a:endParaRPr lang="en-US" sz="1200" kern="1200" dirty="0" smtClean="0">
              <a:solidFill>
                <a:schemeClr val="tx1"/>
              </a:solidFill>
              <a:latin typeface="+mn-lt"/>
              <a:ea typeface="+mn-ea"/>
              <a:cs typeface="+mn-cs"/>
            </a:endParaRPr>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E5611847-43E8-F148-9896-634BD6742F8B}" type="slidenum">
              <a:rPr lang="en-US" smtClean="0"/>
              <a:pPr/>
              <a:t>25</a:t>
            </a:fld>
            <a:endParaRPr lang="en-US"/>
          </a:p>
        </p:txBody>
      </p:sp>
    </p:spTree>
    <p:extLst>
      <p:ext uri="{BB962C8B-B14F-4D97-AF65-F5344CB8AC3E}">
        <p14:creationId xmlns:p14="http://schemas.microsoft.com/office/powerpoint/2010/main" val="7796870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smtClean="0">
                <a:solidFill>
                  <a:schemeClr val="tx1"/>
                </a:solidFill>
                <a:latin typeface="+mn-lt"/>
                <a:ea typeface="+mn-ea"/>
                <a:cs typeface="+mn-cs"/>
              </a:rPr>
              <a:t>下面讲一下什么叫</a:t>
            </a:r>
            <a:r>
              <a:rPr lang="en-US" altLang="zh-CN" sz="1200" kern="1200" dirty="0" smtClean="0">
                <a:solidFill>
                  <a:schemeClr val="tx1"/>
                </a:solidFill>
                <a:latin typeface="+mn-lt"/>
                <a:ea typeface="+mn-ea"/>
                <a:cs typeface="+mn-cs"/>
              </a:rPr>
              <a:t>kernel</a:t>
            </a:r>
            <a:r>
              <a:rPr lang="zh-CN" altLang="en-US" sz="1200" kern="1200" dirty="0" smtClean="0">
                <a:solidFill>
                  <a:schemeClr val="tx1"/>
                </a:solidFill>
                <a:latin typeface="+mn-lt"/>
                <a:ea typeface="+mn-ea"/>
                <a:cs typeface="+mn-cs"/>
              </a:rPr>
              <a:t>函数，现在我们已知了我们有这样一个</a:t>
            </a:r>
            <a:r>
              <a:rPr lang="en-US" altLang="zh-CN" sz="1200" kern="1200" dirty="0" smtClean="0">
                <a:solidFill>
                  <a:schemeClr val="tx1"/>
                </a:solidFill>
                <a:latin typeface="+mn-lt"/>
                <a:ea typeface="+mn-ea"/>
                <a:cs typeface="+mn-cs"/>
              </a:rPr>
              <a:t>mapping</a:t>
            </a:r>
            <a:r>
              <a:rPr lang="zh-CN" altLang="en-US" sz="1200" kern="1200" dirty="0" smtClean="0">
                <a:solidFill>
                  <a:schemeClr val="tx1"/>
                </a:solidFill>
                <a:latin typeface="+mn-lt"/>
                <a:ea typeface="+mn-ea"/>
                <a:cs typeface="+mn-cs"/>
              </a:rPr>
              <a:t>函数</a:t>
            </a:r>
            <a:endParaRPr lang="en-US" altLang="zh-CN"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Kernel</a:t>
            </a:r>
            <a:r>
              <a:rPr lang="zh-CN" altLang="en-US" sz="1200" kern="1200" dirty="0" smtClean="0">
                <a:solidFill>
                  <a:schemeClr val="tx1"/>
                </a:solidFill>
                <a:latin typeface="+mn-lt"/>
                <a:ea typeface="+mn-ea"/>
                <a:cs typeface="+mn-cs"/>
              </a:rPr>
              <a:t>函数的定义就是他们的内积。</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大家刚刚应该还记得我们求解</a:t>
            </a:r>
            <a:r>
              <a:rPr lang="en-US" altLang="zh-CN" sz="1200" kern="1200" dirty="0" err="1" smtClean="0">
                <a:solidFill>
                  <a:schemeClr val="tx1"/>
                </a:solidFill>
                <a:latin typeface="+mn-lt"/>
                <a:ea typeface="+mn-ea"/>
                <a:cs typeface="+mn-cs"/>
              </a:rPr>
              <a:t>svm</a:t>
            </a:r>
            <a:r>
              <a:rPr lang="zh-CN" altLang="en-US" sz="1200" kern="1200" dirty="0" smtClean="0">
                <a:solidFill>
                  <a:schemeClr val="tx1"/>
                </a:solidFill>
                <a:latin typeface="+mn-lt"/>
                <a:ea typeface="+mn-ea"/>
                <a:cs typeface="+mn-cs"/>
              </a:rPr>
              <a:t>，只需要</a:t>
            </a:r>
            <a:r>
              <a:rPr lang="en-US" altLang="zh-CN" sz="1200" kern="1200" dirty="0" smtClean="0">
                <a:solidFill>
                  <a:schemeClr val="tx1"/>
                </a:solidFill>
                <a:latin typeface="+mn-lt"/>
                <a:ea typeface="+mn-ea"/>
                <a:cs typeface="+mn-cs"/>
              </a:rPr>
              <a:t>support </a:t>
            </a:r>
            <a:r>
              <a:rPr lang="en-US" altLang="zh-CN" sz="1200" kern="1200" dirty="0" err="1" smtClean="0">
                <a:solidFill>
                  <a:schemeClr val="tx1"/>
                </a:solidFill>
                <a:latin typeface="+mn-lt"/>
                <a:ea typeface="+mn-ea"/>
                <a:cs typeface="+mn-cs"/>
              </a:rPr>
              <a:t>vecotr</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边界上的点</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，求一下新的样本与它们的内积即可。这个就是我们</a:t>
            </a:r>
            <a:r>
              <a:rPr lang="en-US" altLang="zh-CN" sz="1200" kern="1200" dirty="0" smtClean="0">
                <a:solidFill>
                  <a:schemeClr val="tx1"/>
                </a:solidFill>
                <a:latin typeface="+mn-lt"/>
                <a:ea typeface="+mn-ea"/>
                <a:cs typeface="+mn-cs"/>
              </a:rPr>
              <a:t>kernel</a:t>
            </a:r>
            <a:r>
              <a:rPr lang="zh-CN" altLang="en-US" sz="1200" kern="1200" dirty="0" smtClean="0">
                <a:solidFill>
                  <a:schemeClr val="tx1"/>
                </a:solidFill>
                <a:latin typeface="+mn-lt"/>
                <a:ea typeface="+mn-ea"/>
                <a:cs typeface="+mn-cs"/>
              </a:rPr>
              <a:t>函数的基础。</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按照正常的流程，我们应该先求出映射后到高维空间的两个向量，然后做一下内积。</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举个例子，原来的卫戍是</a:t>
            </a:r>
            <a:r>
              <a:rPr lang="en-US" altLang="zh-CN" sz="1200" kern="1200" dirty="0" smtClean="0">
                <a:solidFill>
                  <a:schemeClr val="tx1"/>
                </a:solidFill>
                <a:latin typeface="+mn-lt"/>
                <a:ea typeface="+mn-ea"/>
                <a:cs typeface="+mn-cs"/>
              </a:rPr>
              <a:t>3</a:t>
            </a:r>
            <a:r>
              <a:rPr lang="zh-CN" altLang="en-US" sz="1200" kern="1200" dirty="0" smtClean="0">
                <a:solidFill>
                  <a:schemeClr val="tx1"/>
                </a:solidFill>
                <a:latin typeface="+mn-lt"/>
                <a:ea typeface="+mn-ea"/>
                <a:cs typeface="+mn-cs"/>
              </a:rPr>
              <a:t>维，我们现在把它使用这种方法映射到</a:t>
            </a:r>
            <a:r>
              <a:rPr lang="en-US" altLang="zh-CN" sz="1200" kern="1200" dirty="0" smtClean="0">
                <a:solidFill>
                  <a:schemeClr val="tx1"/>
                </a:solidFill>
                <a:latin typeface="+mn-lt"/>
                <a:ea typeface="+mn-ea"/>
                <a:cs typeface="+mn-cs"/>
              </a:rPr>
              <a:t>9</a:t>
            </a:r>
            <a:r>
              <a:rPr lang="zh-CN" altLang="en-US" sz="1200" kern="1200" dirty="0" smtClean="0">
                <a:solidFill>
                  <a:schemeClr val="tx1"/>
                </a:solidFill>
                <a:latin typeface="+mn-lt"/>
                <a:ea typeface="+mn-ea"/>
                <a:cs typeface="+mn-cs"/>
              </a:rPr>
              <a:t>维，然后在做</a:t>
            </a:r>
            <a:r>
              <a:rPr lang="en-US" altLang="zh-CN" sz="1200" kern="1200" dirty="0" smtClean="0">
                <a:solidFill>
                  <a:schemeClr val="tx1"/>
                </a:solidFill>
                <a:latin typeface="+mn-lt"/>
                <a:ea typeface="+mn-ea"/>
                <a:cs typeface="+mn-cs"/>
              </a:rPr>
              <a:t>phi(x)</a:t>
            </a:r>
            <a:r>
              <a:rPr lang="zh-CN" altLang="en-US" sz="1200" kern="1200" dirty="0" smtClean="0">
                <a:solidFill>
                  <a:schemeClr val="tx1"/>
                </a:solidFill>
                <a:latin typeface="+mn-lt"/>
                <a:ea typeface="+mn-ea"/>
                <a:cs typeface="+mn-cs"/>
              </a:rPr>
              <a:t>的内积。可以看到它的时间复杂度是</a:t>
            </a:r>
            <a:r>
              <a:rPr lang="en-US" altLang="zh-CN" sz="1200" kern="1200" dirty="0" smtClean="0">
                <a:solidFill>
                  <a:schemeClr val="tx1"/>
                </a:solidFill>
                <a:latin typeface="+mn-lt"/>
                <a:ea typeface="+mn-ea"/>
                <a:cs typeface="+mn-cs"/>
              </a:rPr>
              <a:t>on2</a:t>
            </a:r>
            <a:r>
              <a:rPr lang="zh-CN" altLang="en-US" sz="1200" kern="1200" dirty="0" smtClean="0">
                <a:solidFill>
                  <a:schemeClr val="tx1"/>
                </a:solidFill>
                <a:latin typeface="+mn-lt"/>
                <a:ea typeface="+mn-ea"/>
                <a:cs typeface="+mn-cs"/>
              </a:rPr>
              <a:t>。</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如果用了和函数呢？现在我们定义这样一个核函数，它现在低维空间中进行计算，这样计算的复杂度只有</a:t>
            </a:r>
            <a:r>
              <a:rPr lang="en-US" altLang="zh-CN" sz="1200" kern="1200" dirty="0" smtClean="0">
                <a:solidFill>
                  <a:schemeClr val="tx1"/>
                </a:solidFill>
                <a:latin typeface="+mn-lt"/>
                <a:ea typeface="+mn-ea"/>
                <a:cs typeface="+mn-cs"/>
              </a:rPr>
              <a:t>o(n)</a:t>
            </a:r>
            <a:r>
              <a:rPr lang="zh-CN" altLang="en-US" sz="1200" kern="1200" dirty="0" smtClean="0">
                <a:solidFill>
                  <a:schemeClr val="tx1"/>
                </a:solidFill>
                <a:latin typeface="+mn-lt"/>
                <a:ea typeface="+mn-ea"/>
                <a:cs typeface="+mn-cs"/>
              </a:rPr>
              <a:t>，可以看到，这个式子刚好就等于</a:t>
            </a:r>
            <a:r>
              <a:rPr lang="en-US" altLang="zh-CN" sz="1200" kern="1200" dirty="0" smtClean="0">
                <a:solidFill>
                  <a:schemeClr val="tx1"/>
                </a:solidFill>
                <a:latin typeface="+mn-lt"/>
                <a:ea typeface="+mn-ea"/>
                <a:cs typeface="+mn-cs"/>
              </a:rPr>
              <a:t>phi(x)phi(z)</a:t>
            </a:r>
            <a:r>
              <a:rPr lang="zh-CN" altLang="en-US" sz="1200" kern="1200" dirty="0" smtClean="0">
                <a:solidFill>
                  <a:schemeClr val="tx1"/>
                </a:solidFill>
                <a:latin typeface="+mn-lt"/>
                <a:ea typeface="+mn-ea"/>
                <a:cs typeface="+mn-cs"/>
              </a:rPr>
              <a:t>。</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核函数的神奇之处就在于使用较少的时间复杂度把原问题映射到了更高维的空间</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使用核函数，我们只需要把原来算法中</a:t>
            </a:r>
            <a:r>
              <a:rPr lang="en-US" altLang="zh-CN" sz="1200" kern="1200" dirty="0" err="1" smtClean="0">
                <a:solidFill>
                  <a:schemeClr val="tx1"/>
                </a:solidFill>
                <a:latin typeface="+mn-lt"/>
                <a:ea typeface="+mn-ea"/>
                <a:cs typeface="+mn-cs"/>
              </a:rPr>
              <a:t>xi^Txj</a:t>
            </a:r>
            <a:r>
              <a:rPr lang="zh-CN" altLang="en-US" sz="1200" kern="1200" dirty="0" smtClean="0">
                <a:solidFill>
                  <a:schemeClr val="tx1"/>
                </a:solidFill>
                <a:latin typeface="+mn-lt"/>
                <a:ea typeface="+mn-ea"/>
                <a:cs typeface="+mn-cs"/>
              </a:rPr>
              <a:t>的地方都替换成</a:t>
            </a:r>
            <a:r>
              <a:rPr lang="en-US" altLang="zh-CN" sz="1200" kern="1200" dirty="0" smtClean="0">
                <a:solidFill>
                  <a:schemeClr val="tx1"/>
                </a:solidFill>
                <a:latin typeface="+mn-lt"/>
                <a:ea typeface="+mn-ea"/>
                <a:cs typeface="+mn-cs"/>
              </a:rPr>
              <a:t>K(</a:t>
            </a:r>
            <a:r>
              <a:rPr lang="en-US" altLang="zh-CN" sz="1200" kern="1200" dirty="0" err="1" smtClean="0">
                <a:solidFill>
                  <a:schemeClr val="tx1"/>
                </a:solidFill>
                <a:latin typeface="+mn-lt"/>
                <a:ea typeface="+mn-ea"/>
                <a:cs typeface="+mn-cs"/>
              </a:rPr>
              <a:t>xi,xj</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就行了</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除了在</a:t>
            </a:r>
            <a:r>
              <a:rPr lang="en-US" altLang="zh-CN" sz="1200" kern="1200" dirty="0" err="1" smtClean="0">
                <a:solidFill>
                  <a:schemeClr val="tx1"/>
                </a:solidFill>
                <a:latin typeface="+mn-lt"/>
                <a:ea typeface="+mn-ea"/>
                <a:cs typeface="+mn-cs"/>
              </a:rPr>
              <a:t>svm</a:t>
            </a:r>
            <a:r>
              <a:rPr lang="zh-CN" altLang="en-US" sz="1200" kern="1200" dirty="0" smtClean="0">
                <a:solidFill>
                  <a:schemeClr val="tx1"/>
                </a:solidFill>
                <a:latin typeface="+mn-lt"/>
                <a:ea typeface="+mn-ea"/>
                <a:cs typeface="+mn-cs"/>
              </a:rPr>
              <a:t>中，核函数在其他很多算法中也给我们一些启示。</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\phi(x)</a:t>
            </a:r>
          </a:p>
          <a:p>
            <a:r>
              <a:rPr lang="en-US" sz="1200" kern="1200" dirty="0" smtClean="0">
                <a:solidFill>
                  <a:schemeClr val="tx1"/>
                </a:solidFill>
                <a:latin typeface="+mn-lt"/>
                <a:ea typeface="+mn-ea"/>
                <a:cs typeface="+mn-cs"/>
              </a:rPr>
              <a:t>K(</a:t>
            </a:r>
            <a:r>
              <a:rPr lang="en-US" sz="1200" kern="1200" dirty="0" err="1" smtClean="0">
                <a:solidFill>
                  <a:schemeClr val="tx1"/>
                </a:solidFill>
                <a:latin typeface="+mn-lt"/>
                <a:ea typeface="+mn-ea"/>
                <a:cs typeface="+mn-cs"/>
              </a:rPr>
              <a:t>x,z</a:t>
            </a:r>
            <a:r>
              <a:rPr lang="en-US" sz="1200" kern="1200" dirty="0" smtClean="0">
                <a:solidFill>
                  <a:schemeClr val="tx1"/>
                </a:solidFill>
                <a:latin typeface="+mn-lt"/>
                <a:ea typeface="+mn-ea"/>
                <a:cs typeface="+mn-cs"/>
              </a:rPr>
              <a:t>)=\phi(x)^T\phi(z)</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\phi(x)=\begin{</a:t>
            </a:r>
            <a:r>
              <a:rPr lang="en-US" sz="1200" kern="1200" dirty="0" err="1" smtClean="0">
                <a:solidFill>
                  <a:schemeClr val="tx1"/>
                </a:solidFill>
                <a:latin typeface="+mn-lt"/>
                <a:ea typeface="+mn-ea"/>
                <a:cs typeface="+mn-cs"/>
              </a:rPr>
              <a:t>bmatrix</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x_1x_1\\</a:t>
            </a:r>
          </a:p>
          <a:p>
            <a:r>
              <a:rPr lang="en-US" sz="1200" kern="1200" dirty="0" smtClean="0">
                <a:solidFill>
                  <a:schemeClr val="tx1"/>
                </a:solidFill>
                <a:latin typeface="+mn-lt"/>
                <a:ea typeface="+mn-ea"/>
                <a:cs typeface="+mn-cs"/>
              </a:rPr>
              <a:t>x_1x_2\\</a:t>
            </a:r>
          </a:p>
          <a:p>
            <a:r>
              <a:rPr lang="en-US" sz="1200" kern="1200" dirty="0" smtClean="0">
                <a:solidFill>
                  <a:schemeClr val="tx1"/>
                </a:solidFill>
                <a:latin typeface="+mn-lt"/>
                <a:ea typeface="+mn-ea"/>
                <a:cs typeface="+mn-cs"/>
              </a:rPr>
              <a:t>x_1x_3\\</a:t>
            </a:r>
          </a:p>
          <a:p>
            <a:r>
              <a:rPr lang="en-US" sz="1200" kern="1200" dirty="0" smtClean="0">
                <a:solidFill>
                  <a:schemeClr val="tx1"/>
                </a:solidFill>
                <a:latin typeface="+mn-lt"/>
                <a:ea typeface="+mn-ea"/>
                <a:cs typeface="+mn-cs"/>
              </a:rPr>
              <a:t>x_2x_1\\</a:t>
            </a:r>
          </a:p>
          <a:p>
            <a:r>
              <a:rPr lang="en-US" sz="1200" kern="1200" dirty="0" smtClean="0">
                <a:solidFill>
                  <a:schemeClr val="tx1"/>
                </a:solidFill>
                <a:latin typeface="+mn-lt"/>
                <a:ea typeface="+mn-ea"/>
                <a:cs typeface="+mn-cs"/>
              </a:rPr>
              <a:t>x_2x_2\\</a:t>
            </a:r>
          </a:p>
          <a:p>
            <a:r>
              <a:rPr lang="en-US" sz="1200" kern="1200" dirty="0" smtClean="0">
                <a:solidFill>
                  <a:schemeClr val="tx1"/>
                </a:solidFill>
                <a:latin typeface="+mn-lt"/>
                <a:ea typeface="+mn-ea"/>
                <a:cs typeface="+mn-cs"/>
              </a:rPr>
              <a:t>x_2x_3\\</a:t>
            </a:r>
          </a:p>
          <a:p>
            <a:r>
              <a:rPr lang="en-US" sz="1200" kern="1200" dirty="0" smtClean="0">
                <a:solidFill>
                  <a:schemeClr val="tx1"/>
                </a:solidFill>
                <a:latin typeface="+mn-lt"/>
                <a:ea typeface="+mn-ea"/>
                <a:cs typeface="+mn-cs"/>
              </a:rPr>
              <a:t>x_3x_1\\</a:t>
            </a:r>
          </a:p>
          <a:p>
            <a:r>
              <a:rPr lang="en-US" sz="1200" kern="1200" dirty="0" smtClean="0">
                <a:solidFill>
                  <a:schemeClr val="tx1"/>
                </a:solidFill>
                <a:latin typeface="+mn-lt"/>
                <a:ea typeface="+mn-ea"/>
                <a:cs typeface="+mn-cs"/>
              </a:rPr>
              <a:t>x_3x_2\\</a:t>
            </a:r>
          </a:p>
          <a:p>
            <a:r>
              <a:rPr lang="en-US" sz="1200" kern="1200" dirty="0" smtClean="0">
                <a:solidFill>
                  <a:schemeClr val="tx1"/>
                </a:solidFill>
                <a:latin typeface="+mn-lt"/>
                <a:ea typeface="+mn-ea"/>
                <a:cs typeface="+mn-cs"/>
              </a:rPr>
              <a:t>x_3x_3</a:t>
            </a:r>
          </a:p>
          <a:p>
            <a:r>
              <a:rPr lang="en-US" sz="1200" kern="1200" dirty="0" smtClean="0">
                <a:solidFill>
                  <a:schemeClr val="tx1"/>
                </a:solidFill>
                <a:latin typeface="+mn-lt"/>
                <a:ea typeface="+mn-ea"/>
                <a:cs typeface="+mn-cs"/>
              </a:rPr>
              <a:t>\end{</a:t>
            </a:r>
            <a:r>
              <a:rPr lang="en-US" sz="1200" kern="1200" dirty="0" err="1" smtClean="0">
                <a:solidFill>
                  <a:schemeClr val="tx1"/>
                </a:solidFill>
                <a:latin typeface="+mn-lt"/>
                <a:ea typeface="+mn-ea"/>
                <a:cs typeface="+mn-cs"/>
              </a:rPr>
              <a:t>bmatrix</a:t>
            </a:r>
            <a:r>
              <a:rPr lang="en-US" sz="1200" kern="1200" dirty="0" smtClean="0">
                <a:solidFill>
                  <a:schemeClr val="tx1"/>
                </a:solidFill>
                <a:latin typeface="+mn-lt"/>
                <a:ea typeface="+mn-ea"/>
                <a:cs typeface="+mn-cs"/>
              </a:rPr>
              <a: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O(n^2),~ n=3</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K(</a:t>
            </a:r>
            <a:r>
              <a:rPr lang="en-US" sz="1200" kern="1200" dirty="0" err="1" smtClean="0">
                <a:solidFill>
                  <a:schemeClr val="tx1"/>
                </a:solidFill>
                <a:latin typeface="+mn-lt"/>
                <a:ea typeface="+mn-ea"/>
                <a:cs typeface="+mn-cs"/>
              </a:rPr>
              <a:t>x,z</a:t>
            </a:r>
            <a:r>
              <a:rPr lang="en-US" sz="1200" kern="1200" dirty="0" smtClean="0">
                <a:solidFill>
                  <a:schemeClr val="tx1"/>
                </a:solidFill>
                <a:latin typeface="+mn-lt"/>
                <a:ea typeface="+mn-ea"/>
                <a:cs typeface="+mn-cs"/>
              </a:rPr>
              <a:t>)&amp;=(</a:t>
            </a:r>
            <a:r>
              <a:rPr lang="en-US" sz="1200" kern="1200" dirty="0" err="1" smtClean="0">
                <a:solidFill>
                  <a:schemeClr val="tx1"/>
                </a:solidFill>
                <a:latin typeface="+mn-lt"/>
                <a:ea typeface="+mn-ea"/>
                <a:cs typeface="+mn-cs"/>
              </a:rPr>
              <a:t>x^Tz</a:t>
            </a:r>
            <a:r>
              <a:rPr lang="en-US" sz="1200" kern="1200" dirty="0" smtClean="0">
                <a:solidFill>
                  <a:schemeClr val="tx1"/>
                </a:solidFill>
                <a:latin typeface="+mn-lt"/>
                <a:ea typeface="+mn-ea"/>
                <a:cs typeface="+mn-cs"/>
              </a:rPr>
              <a:t>)^2 </a:t>
            </a:r>
          </a:p>
          <a:p>
            <a:r>
              <a:rPr lang="cs-CZ" sz="1200" kern="1200" dirty="0" smtClean="0">
                <a:solidFill>
                  <a:schemeClr val="tx1"/>
                </a:solidFill>
                <a:latin typeface="+mn-lt"/>
                <a:ea typeface="+mn-ea"/>
                <a:cs typeface="+mn-cs"/>
              </a:rPr>
              <a:t>K(</a:t>
            </a:r>
            <a:r>
              <a:rPr lang="cs-CZ" sz="1200" kern="1200" dirty="0" err="1" smtClean="0">
                <a:solidFill>
                  <a:schemeClr val="tx1"/>
                </a:solidFill>
                <a:latin typeface="+mn-lt"/>
                <a:ea typeface="+mn-ea"/>
                <a:cs typeface="+mn-cs"/>
              </a:rPr>
              <a:t>x,z</a:t>
            </a:r>
            <a:r>
              <a:rPr lang="cs-CZ" sz="1200" kern="1200" dirty="0" smtClean="0">
                <a:solidFill>
                  <a:schemeClr val="tx1"/>
                </a:solidFill>
                <a:latin typeface="+mn-lt"/>
                <a:ea typeface="+mn-ea"/>
                <a:cs typeface="+mn-cs"/>
              </a:rPr>
              <a:t>)&amp;=(\sum_{i=1}^n{</a:t>
            </a:r>
            <a:r>
              <a:rPr lang="cs-CZ" sz="1200" kern="1200" dirty="0" err="1" smtClean="0">
                <a:solidFill>
                  <a:schemeClr val="tx1"/>
                </a:solidFill>
                <a:latin typeface="+mn-lt"/>
                <a:ea typeface="+mn-ea"/>
                <a:cs typeface="+mn-cs"/>
              </a:rPr>
              <a:t>x_iz_i</a:t>
            </a:r>
            <a:r>
              <a:rPr lang="cs-CZ" sz="1200" kern="1200" dirty="0" smtClean="0">
                <a:solidFill>
                  <a:schemeClr val="tx1"/>
                </a:solidFill>
                <a:latin typeface="+mn-lt"/>
                <a:ea typeface="+mn-ea"/>
                <a:cs typeface="+mn-cs"/>
              </a:rPr>
              <a:t>})(\sum_{j=1}^n{</a:t>
            </a:r>
            <a:r>
              <a:rPr lang="cs-CZ" sz="1200" kern="1200" dirty="0" err="1" smtClean="0">
                <a:solidFill>
                  <a:schemeClr val="tx1"/>
                </a:solidFill>
                <a:latin typeface="+mn-lt"/>
                <a:ea typeface="+mn-ea"/>
                <a:cs typeface="+mn-cs"/>
              </a:rPr>
              <a:t>x_jz_j</a:t>
            </a:r>
            <a:r>
              <a:rPr lang="cs-CZ" sz="1200" kern="1200" dirty="0" smtClean="0">
                <a:solidFill>
                  <a:schemeClr val="tx1"/>
                </a:solidFill>
                <a:latin typeface="+mn-lt"/>
                <a:ea typeface="+mn-ea"/>
                <a:cs typeface="+mn-cs"/>
              </a:rPr>
              <a:t>}) \\</a:t>
            </a:r>
          </a:p>
          <a:p>
            <a:r>
              <a:rPr lang="cs-CZ" sz="1200" kern="1200" dirty="0" smtClean="0">
                <a:solidFill>
                  <a:schemeClr val="tx1"/>
                </a:solidFill>
                <a:latin typeface="+mn-lt"/>
                <a:ea typeface="+mn-ea"/>
                <a:cs typeface="+mn-cs"/>
              </a:rPr>
              <a:t>&amp;=\sum_{i=1}^n\sum_{j=1}^n{</a:t>
            </a:r>
            <a:r>
              <a:rPr lang="cs-CZ" sz="1200" kern="1200" dirty="0" err="1" smtClean="0">
                <a:solidFill>
                  <a:schemeClr val="tx1"/>
                </a:solidFill>
                <a:latin typeface="+mn-lt"/>
                <a:ea typeface="+mn-ea"/>
                <a:cs typeface="+mn-cs"/>
              </a:rPr>
              <a:t>x_ix_jz_iz_j</a:t>
            </a:r>
            <a:r>
              <a:rPr lang="cs-CZ" sz="1200" kern="1200" dirty="0" smtClean="0">
                <a:solidFill>
                  <a:schemeClr val="tx1"/>
                </a:solidFill>
                <a:latin typeface="+mn-lt"/>
                <a:ea typeface="+mn-ea"/>
                <a:cs typeface="+mn-cs"/>
              </a:rPr>
              <a:t>}\\</a:t>
            </a:r>
          </a:p>
          <a:p>
            <a:r>
              <a:rPr lang="cs-CZ" sz="1200" kern="1200" dirty="0" smtClean="0">
                <a:solidFill>
                  <a:schemeClr val="tx1"/>
                </a:solidFill>
                <a:latin typeface="+mn-lt"/>
                <a:ea typeface="+mn-ea"/>
                <a:cs typeface="+mn-cs"/>
              </a:rPr>
              <a:t>&amp;=\sum_{</a:t>
            </a:r>
            <a:r>
              <a:rPr lang="cs-CZ" sz="1200" kern="1200" dirty="0" err="1" smtClean="0">
                <a:solidFill>
                  <a:schemeClr val="tx1"/>
                </a:solidFill>
                <a:latin typeface="+mn-lt"/>
                <a:ea typeface="+mn-ea"/>
                <a:cs typeface="+mn-cs"/>
              </a:rPr>
              <a:t>i,j</a:t>
            </a:r>
            <a:r>
              <a:rPr lang="cs-CZ" sz="1200" kern="1200" dirty="0" smtClean="0">
                <a:solidFill>
                  <a:schemeClr val="tx1"/>
                </a:solidFill>
                <a:latin typeface="+mn-lt"/>
                <a:ea typeface="+mn-ea"/>
                <a:cs typeface="+mn-cs"/>
              </a:rPr>
              <a:t>=1}^m{(</a:t>
            </a:r>
            <a:r>
              <a:rPr lang="cs-CZ" sz="1200" kern="1200" dirty="0" err="1" smtClean="0">
                <a:solidFill>
                  <a:schemeClr val="tx1"/>
                </a:solidFill>
                <a:latin typeface="+mn-lt"/>
                <a:ea typeface="+mn-ea"/>
                <a:cs typeface="+mn-cs"/>
              </a:rPr>
              <a:t>x_jx_j</a:t>
            </a:r>
            <a:r>
              <a:rPr lang="cs-CZ" sz="1200" kern="1200" dirty="0" smtClean="0">
                <a:solidFill>
                  <a:schemeClr val="tx1"/>
                </a:solidFill>
                <a:latin typeface="+mn-lt"/>
                <a:ea typeface="+mn-ea"/>
                <a:cs typeface="+mn-cs"/>
              </a:rPr>
              <a:t>)(</a:t>
            </a:r>
            <a:r>
              <a:rPr lang="cs-CZ" sz="1200" kern="1200" dirty="0" err="1" smtClean="0">
                <a:solidFill>
                  <a:schemeClr val="tx1"/>
                </a:solidFill>
                <a:latin typeface="+mn-lt"/>
                <a:ea typeface="+mn-ea"/>
                <a:cs typeface="+mn-cs"/>
              </a:rPr>
              <a:t>z_iz_j</a:t>
            </a:r>
            <a:r>
              <a:rPr lang="cs-CZ" sz="1200" kern="1200" dirty="0" smtClean="0">
                <a:solidFill>
                  <a:schemeClr val="tx1"/>
                </a:solidFill>
                <a:latin typeface="+mn-lt"/>
                <a:ea typeface="+mn-ea"/>
                <a:cs typeface="+mn-cs"/>
              </a:rPr>
              <a:t>)}</a:t>
            </a:r>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E5611847-43E8-F148-9896-634BD6742F8B}" type="slidenum">
              <a:rPr lang="en-US" smtClean="0"/>
              <a:pPr/>
              <a:t>27</a:t>
            </a:fld>
            <a:endParaRPr lang="en-US"/>
          </a:p>
        </p:txBody>
      </p:sp>
    </p:spTree>
    <p:extLst>
      <p:ext uri="{BB962C8B-B14F-4D97-AF65-F5344CB8AC3E}">
        <p14:creationId xmlns:p14="http://schemas.microsoft.com/office/powerpoint/2010/main" val="540538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kern="1200" dirty="0" smtClean="0">
                <a:solidFill>
                  <a:schemeClr val="tx1"/>
                </a:solidFill>
                <a:latin typeface="+mn-lt"/>
                <a:ea typeface="+mn-ea"/>
                <a:cs typeface="+mn-cs"/>
              </a:rPr>
              <a:t>最理想的情况下，我们希望知道数据的具体形状和分布，从而得到一个刚好可以将数据映射成线性可分的，然后通过这个得出对应的进行内积计算。然而，第二步通常是非常困难甚至完全没法做的。不过，由于第一步也是几乎无法做到，因为对于任意的数据分析其形状找到合适的映射本身就不是什么容易的事情，所以，人们通常都是“胡乱”选择映射的，所以，根本没有必要精确地找出对应于映射的那个核函数，而只需要“胡乱”选择一个核函数即可</a:t>
            </a:r>
            <a:r>
              <a:rPr lang="en-US" altLang="zh-TW" sz="1200" kern="1200" dirty="0" smtClean="0">
                <a:solidFill>
                  <a:schemeClr val="tx1"/>
                </a:solidFill>
                <a:latin typeface="+mn-lt"/>
                <a:ea typeface="+mn-ea"/>
                <a:cs typeface="+mn-cs"/>
              </a:rPr>
              <a:t>——</a:t>
            </a:r>
            <a:r>
              <a:rPr lang="zh-TW" altLang="en-US" sz="1200" kern="1200" dirty="0" smtClean="0">
                <a:solidFill>
                  <a:schemeClr val="tx1"/>
                </a:solidFill>
                <a:latin typeface="+mn-lt"/>
                <a:ea typeface="+mn-ea"/>
                <a:cs typeface="+mn-cs"/>
              </a:rPr>
              <a:t>我们知道它对应了某个映射，虽然我们不知道这个映射具体是什么。由于我们的计算只需要核函数即可，所以我们也并不关心也没有必要求出所对应的映射的具体形式。 </a:t>
            </a:r>
            <a:endParaRPr lang="en-US" altLang="zh-TW"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线性核相当于没有用核函数</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多项式核函数，刚刚我们举得那个例子就是一个</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RBF</a:t>
            </a:r>
            <a:r>
              <a:rPr lang="zh-CN" altLang="en-US" sz="1200" kern="1200" dirty="0" smtClean="0">
                <a:solidFill>
                  <a:schemeClr val="tx1"/>
                </a:solidFill>
                <a:latin typeface="+mn-lt"/>
                <a:ea typeface="+mn-ea"/>
                <a:cs typeface="+mn-cs"/>
              </a:rPr>
              <a:t>也叫高斯核函数，它可以把</a:t>
            </a:r>
            <a:r>
              <a:rPr lang="en-US" altLang="zh-CN" sz="1200" kern="1200" dirty="0" smtClean="0">
                <a:solidFill>
                  <a:schemeClr val="tx1"/>
                </a:solidFill>
                <a:latin typeface="+mn-lt"/>
                <a:ea typeface="+mn-ea"/>
                <a:cs typeface="+mn-cs"/>
              </a:rPr>
              <a:t>feature</a:t>
            </a:r>
            <a:r>
              <a:rPr lang="zh-CN" altLang="en-US" sz="1200" kern="1200" dirty="0" smtClean="0">
                <a:solidFill>
                  <a:schemeClr val="tx1"/>
                </a:solidFill>
                <a:latin typeface="+mn-lt"/>
                <a:ea typeface="+mn-ea"/>
                <a:cs typeface="+mn-cs"/>
              </a:rPr>
              <a:t>映射到无限维的空间。</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利用的思想是核函数相当于考察的是</a:t>
            </a:r>
            <a:r>
              <a:rPr lang="en-US" altLang="zh-CN" sz="1200" kern="1200" dirty="0" smtClean="0">
                <a:solidFill>
                  <a:schemeClr val="tx1"/>
                </a:solidFill>
                <a:latin typeface="+mn-lt"/>
                <a:ea typeface="+mn-ea"/>
                <a:cs typeface="+mn-cs"/>
              </a:rPr>
              <a:t>phi(x)</a:t>
            </a:r>
            <a:r>
              <a:rPr lang="zh-CN" altLang="en-US" sz="1200" kern="1200" dirty="0" smtClean="0">
                <a:solidFill>
                  <a:schemeClr val="tx1"/>
                </a:solidFill>
                <a:latin typeface="+mn-lt"/>
                <a:ea typeface="+mn-ea"/>
                <a:cs typeface="+mn-cs"/>
              </a:rPr>
              <a:t>与</a:t>
            </a:r>
            <a:r>
              <a:rPr lang="en-US" altLang="zh-CN" sz="1200" kern="1200" dirty="0" smtClean="0">
                <a:solidFill>
                  <a:schemeClr val="tx1"/>
                </a:solidFill>
                <a:latin typeface="+mn-lt"/>
                <a:ea typeface="+mn-ea"/>
                <a:cs typeface="+mn-cs"/>
              </a:rPr>
              <a:t>phi(z)</a:t>
            </a:r>
            <a:r>
              <a:rPr lang="zh-CN" altLang="en-US" sz="1200" kern="1200" dirty="0" smtClean="0">
                <a:solidFill>
                  <a:schemeClr val="tx1"/>
                </a:solidFill>
                <a:latin typeface="+mn-lt"/>
                <a:ea typeface="+mn-ea"/>
                <a:cs typeface="+mn-cs"/>
              </a:rPr>
              <a:t>之间的距离，他们越正交，值越大。那核函数可以考察两个向量间的距离</a:t>
            </a:r>
            <a:endParaRPr lang="en-US" altLang="zh-CN" sz="1200" kern="1200" dirty="0" smtClean="0">
              <a:solidFill>
                <a:schemeClr val="tx1"/>
              </a:solidFill>
              <a:latin typeface="+mn-lt"/>
              <a:ea typeface="+mn-ea"/>
              <a:cs typeface="+mn-cs"/>
            </a:endParaRPr>
          </a:p>
          <a:p>
            <a:r>
              <a:rPr lang="zh-TW" altLang="en-US" sz="1200" kern="1200" dirty="0" smtClean="0">
                <a:solidFill>
                  <a:schemeClr val="tx1"/>
                </a:solidFill>
                <a:latin typeface="+mn-lt"/>
                <a:ea typeface="+mn-ea"/>
                <a:cs typeface="+mn-cs"/>
              </a:rPr>
              <a:t>如果</a:t>
            </a:r>
            <a:r>
              <a:rPr lang="en-US" altLang="zh-CN" sz="1200" kern="1200" dirty="0" smtClean="0">
                <a:solidFill>
                  <a:schemeClr val="tx1"/>
                </a:solidFill>
                <a:latin typeface="+mn-lt"/>
                <a:ea typeface="+mn-ea"/>
                <a:cs typeface="+mn-cs"/>
              </a:rPr>
              <a:t>sigma</a:t>
            </a:r>
            <a:r>
              <a:rPr lang="zh-TW" altLang="en-US" sz="1200" kern="1200" dirty="0" smtClean="0">
                <a:solidFill>
                  <a:schemeClr val="tx1"/>
                </a:solidFill>
                <a:latin typeface="+mn-lt"/>
                <a:ea typeface="+mn-ea"/>
                <a:cs typeface="+mn-cs"/>
              </a:rPr>
              <a:t>选得很大的话，高次特征上的权重实际上衰减得非常快，所以实际上（数值上近似一下）相当于一个低维的子空间；反过来，如果选得很小，则可以将任意的数据映射为线性可分</a:t>
            </a:r>
            <a:r>
              <a:rPr lang="en-US" altLang="zh-TW" sz="1200" kern="1200" dirty="0" smtClean="0">
                <a:solidFill>
                  <a:schemeClr val="tx1"/>
                </a:solidFill>
                <a:latin typeface="+mn-lt"/>
                <a:ea typeface="+mn-ea"/>
                <a:cs typeface="+mn-cs"/>
              </a:rPr>
              <a:t>——</a:t>
            </a:r>
            <a:r>
              <a:rPr lang="zh-TW" altLang="en-US" sz="1200" kern="1200" dirty="0" smtClean="0">
                <a:solidFill>
                  <a:schemeClr val="tx1"/>
                </a:solidFill>
                <a:latin typeface="+mn-lt"/>
                <a:ea typeface="+mn-ea"/>
                <a:cs typeface="+mn-cs"/>
              </a:rPr>
              <a:t>当然，这并不一定是好事，因为随之而来的可能是非常严重的过拟合问题。</a:t>
            </a:r>
            <a:endParaRPr lang="en-US" altLang="zh-TW"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altLang="zh-TW" sz="1200" kern="1200" dirty="0" smtClean="0">
                <a:solidFill>
                  <a:schemeClr val="tx1"/>
                </a:solidFill>
                <a:latin typeface="+mn-lt"/>
                <a:ea typeface="+mn-ea"/>
                <a:cs typeface="+mn-cs"/>
              </a:rPr>
              <a:t>2</a:t>
            </a:r>
            <a:r>
              <a:rPr lang="zh-TW" altLang="en-US" sz="1200" kern="1200" dirty="0" smtClean="0">
                <a:solidFill>
                  <a:schemeClr val="tx1"/>
                </a:solidFill>
                <a:latin typeface="+mn-lt"/>
                <a:ea typeface="+mn-ea"/>
                <a:cs typeface="+mn-cs"/>
              </a:rPr>
              <a:t>、核函数的选择</a:t>
            </a:r>
          </a:p>
          <a:p>
            <a:r>
              <a:rPr lang="zh-TW" altLang="en-US" sz="1200" kern="1200" dirty="0" smtClean="0">
                <a:solidFill>
                  <a:schemeClr val="tx1"/>
                </a:solidFill>
                <a:latin typeface="+mn-lt"/>
                <a:ea typeface="+mn-ea"/>
                <a:cs typeface="+mn-cs"/>
              </a:rPr>
              <a:t>在选取核函数解决实际问题时，通常采用的方法有：一是利用专家的先验知识预先选定核函数；二是采用</a:t>
            </a:r>
            <a:r>
              <a:rPr lang="en-US" altLang="zh-TW" sz="1200" kern="1200" dirty="0" smtClean="0">
                <a:solidFill>
                  <a:schemeClr val="tx1"/>
                </a:solidFill>
                <a:latin typeface="+mn-lt"/>
                <a:ea typeface="+mn-ea"/>
                <a:cs typeface="+mn-cs"/>
              </a:rPr>
              <a:t>Cross-Validation</a:t>
            </a:r>
            <a:r>
              <a:rPr lang="zh-TW" altLang="en-US" sz="1200" kern="1200" dirty="0" smtClean="0">
                <a:solidFill>
                  <a:schemeClr val="tx1"/>
                </a:solidFill>
                <a:latin typeface="+mn-lt"/>
                <a:ea typeface="+mn-ea"/>
                <a:cs typeface="+mn-cs"/>
              </a:rPr>
              <a:t>方法，即在进行核函数选取时，分别试用不同的核函数，归纳误差最小的核函数就是最好的核函数．如针对傅立叶核、</a:t>
            </a:r>
            <a:r>
              <a:rPr lang="en-US" altLang="zh-TW" sz="1200" kern="1200" dirty="0" smtClean="0">
                <a:solidFill>
                  <a:schemeClr val="tx1"/>
                </a:solidFill>
                <a:latin typeface="+mn-lt"/>
                <a:ea typeface="+mn-ea"/>
                <a:cs typeface="+mn-cs"/>
              </a:rPr>
              <a:t>RBF</a:t>
            </a:r>
            <a:r>
              <a:rPr lang="zh-TW" altLang="en-US" sz="1200" kern="1200" dirty="0" smtClean="0">
                <a:solidFill>
                  <a:schemeClr val="tx1"/>
                </a:solidFill>
                <a:latin typeface="+mn-lt"/>
                <a:ea typeface="+mn-ea"/>
                <a:cs typeface="+mn-cs"/>
              </a:rPr>
              <a:t>核，结合信号处理问题中的函数回归问题，通过仿真实验，对比分析了在相同数据条件下，采用傅立叶核的</a:t>
            </a:r>
            <a:r>
              <a:rPr lang="en-US" altLang="zh-TW" sz="1200" kern="1200" dirty="0" smtClean="0">
                <a:solidFill>
                  <a:schemeClr val="tx1"/>
                </a:solidFill>
                <a:latin typeface="+mn-lt"/>
                <a:ea typeface="+mn-ea"/>
                <a:cs typeface="+mn-cs"/>
              </a:rPr>
              <a:t>SVM</a:t>
            </a:r>
            <a:r>
              <a:rPr lang="zh-TW" altLang="en-US" sz="1200" kern="1200" dirty="0" smtClean="0">
                <a:solidFill>
                  <a:schemeClr val="tx1"/>
                </a:solidFill>
                <a:latin typeface="+mn-lt"/>
                <a:ea typeface="+mn-ea"/>
                <a:cs typeface="+mn-cs"/>
              </a:rPr>
              <a:t>要比采用</a:t>
            </a:r>
            <a:r>
              <a:rPr lang="en-US" altLang="zh-TW" sz="1200" kern="1200" dirty="0" smtClean="0">
                <a:solidFill>
                  <a:schemeClr val="tx1"/>
                </a:solidFill>
                <a:latin typeface="+mn-lt"/>
                <a:ea typeface="+mn-ea"/>
                <a:cs typeface="+mn-cs"/>
              </a:rPr>
              <a:t>RBF</a:t>
            </a:r>
            <a:r>
              <a:rPr lang="zh-TW" altLang="en-US" sz="1200" kern="1200" dirty="0" smtClean="0">
                <a:solidFill>
                  <a:schemeClr val="tx1"/>
                </a:solidFill>
                <a:latin typeface="+mn-lt"/>
                <a:ea typeface="+mn-ea"/>
                <a:cs typeface="+mn-cs"/>
              </a:rPr>
              <a:t>核</a:t>
            </a:r>
            <a:r>
              <a:rPr lang="en-US" altLang="zh-TW" sz="1200" kern="1200" dirty="0" smtClean="0">
                <a:solidFill>
                  <a:schemeClr val="tx1"/>
                </a:solidFill>
                <a:latin typeface="+mn-lt"/>
                <a:ea typeface="+mn-ea"/>
                <a:cs typeface="+mn-cs"/>
              </a:rPr>
              <a:t> </a:t>
            </a:r>
            <a:r>
              <a:rPr lang="zh-TW" altLang="en-US" sz="1200" kern="1200" dirty="0" smtClean="0">
                <a:solidFill>
                  <a:schemeClr val="tx1"/>
                </a:solidFill>
                <a:latin typeface="+mn-lt"/>
                <a:ea typeface="+mn-ea"/>
                <a:cs typeface="+mn-cs"/>
              </a:rPr>
              <a:t>的</a:t>
            </a:r>
            <a:r>
              <a:rPr lang="en-US" altLang="zh-TW" sz="1200" kern="1200" dirty="0" smtClean="0">
                <a:solidFill>
                  <a:schemeClr val="tx1"/>
                </a:solidFill>
                <a:latin typeface="+mn-lt"/>
                <a:ea typeface="+mn-ea"/>
                <a:cs typeface="+mn-cs"/>
              </a:rPr>
              <a:t>SVM</a:t>
            </a:r>
            <a:r>
              <a:rPr lang="zh-TW" altLang="en-US" sz="1200" kern="1200" dirty="0" smtClean="0">
                <a:solidFill>
                  <a:schemeClr val="tx1"/>
                </a:solidFill>
                <a:latin typeface="+mn-lt"/>
                <a:ea typeface="+mn-ea"/>
                <a:cs typeface="+mn-cs"/>
              </a:rPr>
              <a:t>误差小很多．三是采用由</a:t>
            </a:r>
            <a:r>
              <a:rPr lang="en-US" altLang="zh-TW" sz="1200" kern="1200" dirty="0" smtClean="0">
                <a:solidFill>
                  <a:schemeClr val="tx1"/>
                </a:solidFill>
                <a:latin typeface="+mn-lt"/>
                <a:ea typeface="+mn-ea"/>
                <a:cs typeface="+mn-cs"/>
              </a:rPr>
              <a:t>Smits</a:t>
            </a:r>
            <a:r>
              <a:rPr lang="zh-TW" altLang="en-US" sz="1200" kern="1200" dirty="0" smtClean="0">
                <a:solidFill>
                  <a:schemeClr val="tx1"/>
                </a:solidFill>
                <a:latin typeface="+mn-lt"/>
                <a:ea typeface="+mn-ea"/>
                <a:cs typeface="+mn-cs"/>
              </a:rPr>
              <a:t>等人提出的混合核函数方法，该方法较之前两者是目前选取核函数的主流方法，也是关于如何构造核函数的又一开创性的工作．将不同的核函数结合起来后会有更好的特性，这是混合核函数方法的基本思想</a:t>
            </a: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K(</a:t>
            </a:r>
            <a:r>
              <a:rPr lang="en-US" sz="1200" kern="1200" dirty="0" err="1" smtClean="0">
                <a:solidFill>
                  <a:schemeClr val="tx1"/>
                </a:solidFill>
                <a:latin typeface="+mn-lt"/>
                <a:ea typeface="+mn-ea"/>
                <a:cs typeface="+mn-cs"/>
              </a:rPr>
              <a:t>x,z</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x^Tz</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K(</a:t>
            </a:r>
            <a:r>
              <a:rPr lang="en-US" sz="1200" kern="1200" dirty="0" err="1" smtClean="0">
                <a:solidFill>
                  <a:schemeClr val="tx1"/>
                </a:solidFill>
                <a:latin typeface="+mn-lt"/>
                <a:ea typeface="+mn-ea"/>
                <a:cs typeface="+mn-cs"/>
              </a:rPr>
              <a:t>x,z</a:t>
            </a:r>
            <a:r>
              <a:rPr lang="en-US" sz="1200" kern="1200" dirty="0" smtClean="0">
                <a:solidFill>
                  <a:schemeClr val="tx1"/>
                </a:solidFill>
                <a:latin typeface="+mn-lt"/>
                <a:ea typeface="+mn-ea"/>
                <a:cs typeface="+mn-cs"/>
              </a:rPr>
              <a:t>)=(x^Tz+1)^d</a:t>
            </a:r>
          </a:p>
          <a:p>
            <a:r>
              <a:rPr lang="en-US" sz="1200" kern="1200" dirty="0" smtClean="0">
                <a:solidFill>
                  <a:schemeClr val="tx1"/>
                </a:solidFill>
                <a:latin typeface="+mn-lt"/>
                <a:ea typeface="+mn-ea"/>
                <a:cs typeface="+mn-cs"/>
              </a:rPr>
              <a:t>K(</a:t>
            </a:r>
            <a:r>
              <a:rPr lang="en-US" sz="1200" kern="1200" dirty="0" err="1" smtClean="0">
                <a:solidFill>
                  <a:schemeClr val="tx1"/>
                </a:solidFill>
                <a:latin typeface="+mn-lt"/>
                <a:ea typeface="+mn-ea"/>
                <a:cs typeface="+mn-cs"/>
              </a:rPr>
              <a:t>x,z</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exp</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frac</a:t>
            </a:r>
            <a:r>
              <a:rPr lang="en-US" sz="1200" kern="1200" dirty="0" smtClean="0">
                <a:solidFill>
                  <a:schemeClr val="tx1"/>
                </a:solidFill>
                <a:latin typeface="+mn-lt"/>
                <a:ea typeface="+mn-ea"/>
                <a:cs typeface="+mn-cs"/>
              </a:rPr>
              <a:t>{\parallel{x-z}\parallel^2}{\sigma^2})</a:t>
            </a:r>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E5611847-43E8-F148-9896-634BD6742F8B}" type="slidenum">
              <a:rPr lang="en-US" smtClean="0"/>
              <a:pPr/>
              <a:t>28</a:t>
            </a:fld>
            <a:endParaRPr lang="en-US"/>
          </a:p>
        </p:txBody>
      </p:sp>
    </p:spTree>
    <p:extLst>
      <p:ext uri="{BB962C8B-B14F-4D97-AF65-F5344CB8AC3E}">
        <p14:creationId xmlns:p14="http://schemas.microsoft.com/office/powerpoint/2010/main" val="2859186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sz="1200" kern="1200" dirty="0" smtClean="0">
                <a:solidFill>
                  <a:schemeClr val="tx1"/>
                </a:solidFill>
                <a:latin typeface="+mn-lt"/>
                <a:ea typeface="+mn-ea"/>
                <a:cs typeface="+mn-cs"/>
              </a:rPr>
              <a:t>1.</a:t>
            </a:r>
            <a:r>
              <a:rPr lang="zh-CN" altLang="en-US" sz="1200" kern="1200" dirty="0" smtClean="0">
                <a:solidFill>
                  <a:schemeClr val="tx1"/>
                </a:solidFill>
                <a:latin typeface="+mn-lt"/>
                <a:ea typeface="+mn-ea"/>
                <a:cs typeface="+mn-cs"/>
              </a:rPr>
              <a:t>即使映射到高维仍然不能线性可分</a:t>
            </a:r>
            <a:endParaRPr lang="en-US" altLang="zh-CN"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2.</a:t>
            </a:r>
            <a:r>
              <a:rPr lang="zh-CN" altLang="en-US" sz="1200" kern="1200" dirty="0" smtClean="0">
                <a:solidFill>
                  <a:schemeClr val="tx1"/>
                </a:solidFill>
                <a:latin typeface="+mn-lt"/>
                <a:ea typeface="+mn-ea"/>
                <a:cs typeface="+mn-cs"/>
              </a:rPr>
              <a:t>即使线性可分，一些离群点的存在大大影响了分割平面的性能</a:t>
            </a:r>
            <a:endParaRPr lang="en-US" altLang="zh-CN"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惩罚那些</a:t>
            </a:r>
            <a:r>
              <a:rPr lang="en-US" altLang="zh-CN" sz="1200" kern="1200" dirty="0" smtClean="0">
                <a:solidFill>
                  <a:schemeClr val="tx1"/>
                </a:solidFill>
                <a:latin typeface="+mn-lt"/>
                <a:ea typeface="+mn-ea"/>
                <a:cs typeface="+mn-cs"/>
              </a:rPr>
              <a:t>\xi</a:t>
            </a:r>
            <a:r>
              <a:rPr lang="zh-CN" altLang="en-US" sz="1200" kern="1200" dirty="0" smtClean="0">
                <a:solidFill>
                  <a:schemeClr val="tx1"/>
                </a:solidFill>
                <a:latin typeface="+mn-lt"/>
                <a:ea typeface="+mn-ea"/>
                <a:cs typeface="+mn-cs"/>
              </a:rPr>
              <a:t>变得很大的决策平面，参数</a:t>
            </a:r>
            <a:r>
              <a:rPr lang="en-US" altLang="zh-CN" sz="1200" kern="1200" dirty="0" smtClean="0">
                <a:solidFill>
                  <a:schemeClr val="tx1"/>
                </a:solidFill>
                <a:latin typeface="+mn-lt"/>
                <a:ea typeface="+mn-ea"/>
                <a:cs typeface="+mn-cs"/>
              </a:rPr>
              <a:t>C</a:t>
            </a:r>
            <a:r>
              <a:rPr lang="zh-CN" altLang="en-US" sz="1200" kern="1200" dirty="0" smtClean="0">
                <a:solidFill>
                  <a:schemeClr val="tx1"/>
                </a:solidFill>
                <a:latin typeface="+mn-lt"/>
                <a:ea typeface="+mn-ea"/>
                <a:cs typeface="+mn-cs"/>
              </a:rPr>
              <a:t>控制权重（</a:t>
            </a:r>
            <a:r>
              <a:rPr lang="en-US" altLang="zh-CN" sz="1200" kern="1200" dirty="0" smtClean="0">
                <a:solidFill>
                  <a:schemeClr val="tx1"/>
                </a:solidFill>
                <a:latin typeface="+mn-lt"/>
                <a:ea typeface="+mn-ea"/>
                <a:cs typeface="+mn-cs"/>
              </a:rPr>
              <a:t>margin</a:t>
            </a:r>
            <a:r>
              <a:rPr lang="zh-CN" altLang="en-US" sz="1200" kern="1200" dirty="0" smtClean="0">
                <a:solidFill>
                  <a:schemeClr val="tx1"/>
                </a:solidFill>
                <a:latin typeface="+mn-lt"/>
                <a:ea typeface="+mn-ea"/>
                <a:cs typeface="+mn-cs"/>
              </a:rPr>
              <a:t>的宽度和错误的个数）。</a:t>
            </a:r>
            <a:r>
              <a:rPr lang="en-US" altLang="zh-CN" sz="1200" kern="1200" dirty="0" smtClean="0">
                <a:solidFill>
                  <a:schemeClr val="tx1"/>
                </a:solidFill>
                <a:latin typeface="+mn-lt"/>
                <a:ea typeface="+mn-ea"/>
                <a:cs typeface="+mn-cs"/>
              </a:rPr>
              <a:t>C</a:t>
            </a:r>
            <a:r>
              <a:rPr lang="zh-CN" altLang="en-US" sz="1200" kern="1200" dirty="0" smtClean="0">
                <a:solidFill>
                  <a:schemeClr val="tx1"/>
                </a:solidFill>
                <a:latin typeface="+mn-lt"/>
                <a:ea typeface="+mn-ea"/>
                <a:cs typeface="+mn-cs"/>
              </a:rPr>
              <a:t>越小，月容忍错误，</a:t>
            </a:r>
            <a:r>
              <a:rPr lang="en-US" altLang="zh-CN" sz="1200" kern="1200" dirty="0" smtClean="0">
                <a:solidFill>
                  <a:schemeClr val="tx1"/>
                </a:solidFill>
                <a:latin typeface="+mn-lt"/>
                <a:ea typeface="+mn-ea"/>
                <a:cs typeface="+mn-cs"/>
              </a:rPr>
              <a:t>margin</a:t>
            </a:r>
            <a:r>
              <a:rPr lang="zh-CN" altLang="en-US" sz="1200" kern="1200" dirty="0" smtClean="0">
                <a:solidFill>
                  <a:schemeClr val="tx1"/>
                </a:solidFill>
                <a:latin typeface="+mn-lt"/>
                <a:ea typeface="+mn-ea"/>
                <a:cs typeface="+mn-cs"/>
              </a:rPr>
              <a:t>越宽</a:t>
            </a:r>
            <a:endParaRPr lang="pl-PL" sz="1200" kern="1200" dirty="0" smtClean="0">
              <a:solidFill>
                <a:schemeClr val="tx1"/>
              </a:solidFill>
              <a:latin typeface="+mn-lt"/>
              <a:ea typeface="+mn-ea"/>
              <a:cs typeface="+mn-cs"/>
            </a:endParaRPr>
          </a:p>
          <a:p>
            <a:endParaRPr lang="pl-PL" sz="1200" kern="1200" dirty="0" smtClean="0">
              <a:solidFill>
                <a:schemeClr val="tx1"/>
              </a:solidFill>
              <a:latin typeface="+mn-lt"/>
              <a:ea typeface="+mn-ea"/>
              <a:cs typeface="+mn-cs"/>
            </a:endParaRPr>
          </a:p>
          <a:p>
            <a:endParaRPr lang="pl-PL" sz="1200" kern="1200" dirty="0" smtClean="0">
              <a:solidFill>
                <a:schemeClr val="tx1"/>
              </a:solidFill>
              <a:latin typeface="+mn-lt"/>
              <a:ea typeface="+mn-ea"/>
              <a:cs typeface="+mn-cs"/>
            </a:endParaRPr>
          </a:p>
          <a:p>
            <a:r>
              <a:rPr lang="pl-PL" sz="1200" kern="1200" dirty="0" smtClean="0">
                <a:solidFill>
                  <a:schemeClr val="tx1"/>
                </a:solidFill>
                <a:latin typeface="+mn-lt"/>
                <a:ea typeface="+mn-ea"/>
                <a:cs typeface="+mn-cs"/>
              </a:rPr>
              <a:t>\min_{</a:t>
            </a:r>
            <a:r>
              <a:rPr lang="pl-PL" sz="1200" kern="1200" dirty="0" err="1" smtClean="0">
                <a:solidFill>
                  <a:schemeClr val="tx1"/>
                </a:solidFill>
                <a:latin typeface="+mn-lt"/>
                <a:ea typeface="+mn-ea"/>
                <a:cs typeface="+mn-cs"/>
              </a:rPr>
              <a:t>w,b</a:t>
            </a:r>
            <a:r>
              <a:rPr lang="pl-PL" sz="1200" kern="1200" dirty="0" smtClean="0">
                <a:solidFill>
                  <a:schemeClr val="tx1"/>
                </a:solidFill>
                <a:latin typeface="+mn-lt"/>
                <a:ea typeface="+mn-ea"/>
                <a:cs typeface="+mn-cs"/>
              </a:rPr>
              <a:t>}~&amp;\</a:t>
            </a:r>
            <a:r>
              <a:rPr lang="pl-PL" sz="1200" kern="1200" dirty="0" err="1" smtClean="0">
                <a:solidFill>
                  <a:schemeClr val="tx1"/>
                </a:solidFill>
                <a:latin typeface="+mn-lt"/>
                <a:ea typeface="+mn-ea"/>
                <a:cs typeface="+mn-cs"/>
              </a:rPr>
              <a:t>frac</a:t>
            </a:r>
            <a:r>
              <a:rPr lang="pl-PL" sz="1200" kern="1200" dirty="0" smtClean="0">
                <a:solidFill>
                  <a:schemeClr val="tx1"/>
                </a:solidFill>
                <a:latin typeface="+mn-lt"/>
                <a:ea typeface="+mn-ea"/>
                <a:cs typeface="+mn-cs"/>
              </a:rPr>
              <a:t>{1}{2}\</a:t>
            </a:r>
            <a:r>
              <a:rPr lang="pl-PL" sz="1200" kern="1200" dirty="0" err="1" smtClean="0">
                <a:solidFill>
                  <a:schemeClr val="tx1"/>
                </a:solidFill>
                <a:latin typeface="+mn-lt"/>
                <a:ea typeface="+mn-ea"/>
                <a:cs typeface="+mn-cs"/>
              </a:rPr>
              <a:t>parallel</a:t>
            </a:r>
            <a:r>
              <a:rPr lang="pl-PL" sz="1200" kern="1200" dirty="0" smtClean="0">
                <a:solidFill>
                  <a:schemeClr val="tx1"/>
                </a:solidFill>
                <a:latin typeface="+mn-lt"/>
                <a:ea typeface="+mn-ea"/>
                <a:cs typeface="+mn-cs"/>
              </a:rPr>
              <a:t>{w}\</a:t>
            </a:r>
            <a:r>
              <a:rPr lang="pl-PL" sz="1200" kern="1200" dirty="0" err="1" smtClean="0">
                <a:solidFill>
                  <a:schemeClr val="tx1"/>
                </a:solidFill>
                <a:latin typeface="+mn-lt"/>
                <a:ea typeface="+mn-ea"/>
                <a:cs typeface="+mn-cs"/>
              </a:rPr>
              <a:t>parallel</a:t>
            </a:r>
            <a:r>
              <a:rPr lang="pl-PL" sz="1200" kern="1200" dirty="0" smtClean="0">
                <a:solidFill>
                  <a:schemeClr val="tx1"/>
                </a:solidFill>
                <a:latin typeface="+mn-lt"/>
                <a:ea typeface="+mn-ea"/>
                <a:cs typeface="+mn-cs"/>
              </a:rPr>
              <a:t> + C\sum_{i=1}^m{\</a:t>
            </a:r>
            <a:r>
              <a:rPr lang="pl-PL" sz="1200" kern="1200" dirty="0" err="1" smtClean="0">
                <a:solidFill>
                  <a:schemeClr val="tx1"/>
                </a:solidFill>
                <a:latin typeface="+mn-lt"/>
                <a:ea typeface="+mn-ea"/>
                <a:cs typeface="+mn-cs"/>
              </a:rPr>
              <a:t>xi_i</a:t>
            </a:r>
            <a:r>
              <a:rPr lang="pl-PL" sz="1200" kern="1200" dirty="0" smtClean="0">
                <a:solidFill>
                  <a:schemeClr val="tx1"/>
                </a:solidFill>
                <a:latin typeface="+mn-lt"/>
                <a:ea typeface="+mn-ea"/>
                <a:cs typeface="+mn-cs"/>
              </a:rPr>
              <a:t>} \\</a:t>
            </a:r>
          </a:p>
          <a:p>
            <a:r>
              <a:rPr lang="en-US" sz="1200" kern="1200" dirty="0" err="1" smtClean="0">
                <a:solidFill>
                  <a:schemeClr val="tx1"/>
                </a:solidFill>
                <a:latin typeface="+mn-lt"/>
                <a:ea typeface="+mn-ea"/>
                <a:cs typeface="+mn-cs"/>
              </a:rPr>
              <a:t>s.t.</a:t>
            </a:r>
            <a:r>
              <a:rPr lang="en-US" sz="1200" kern="1200" dirty="0" smtClean="0">
                <a:solidFill>
                  <a:schemeClr val="tx1"/>
                </a:solidFill>
                <a:latin typeface="+mn-lt"/>
                <a:ea typeface="+mn-ea"/>
                <a:cs typeface="+mn-cs"/>
              </a:rPr>
              <a:t>~&amp;y^{(</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)}\left(</a:t>
            </a:r>
            <a:r>
              <a:rPr lang="en-US" sz="1200" kern="1200" dirty="0" err="1" smtClean="0">
                <a:solidFill>
                  <a:schemeClr val="tx1"/>
                </a:solidFill>
                <a:latin typeface="+mn-lt"/>
                <a:ea typeface="+mn-ea"/>
                <a:cs typeface="+mn-cs"/>
              </a:rPr>
              <a:t>w^Tx</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)}+b\right) \</a:t>
            </a:r>
            <a:r>
              <a:rPr lang="en-US" sz="1200" kern="1200" dirty="0" err="1" smtClean="0">
                <a:solidFill>
                  <a:schemeClr val="tx1"/>
                </a:solidFill>
                <a:latin typeface="+mn-lt"/>
                <a:ea typeface="+mn-ea"/>
                <a:cs typeface="+mn-cs"/>
              </a:rPr>
              <a:t>ge</a:t>
            </a:r>
            <a:r>
              <a:rPr lang="en-US" sz="1200" kern="1200" dirty="0" smtClean="0">
                <a:solidFill>
                  <a:schemeClr val="tx1"/>
                </a:solidFill>
                <a:latin typeface="+mn-lt"/>
                <a:ea typeface="+mn-ea"/>
                <a:cs typeface="+mn-cs"/>
              </a:rPr>
              <a:t> 1-\xi_</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=1,…,m \\</a:t>
            </a:r>
          </a:p>
          <a:p>
            <a:r>
              <a:rPr lang="en-US" sz="1200" kern="1200" dirty="0" smtClean="0">
                <a:solidFill>
                  <a:schemeClr val="tx1"/>
                </a:solidFill>
                <a:latin typeface="+mn-lt"/>
                <a:ea typeface="+mn-ea"/>
                <a:cs typeface="+mn-cs"/>
              </a:rPr>
              <a:t>&amp;\</a:t>
            </a:r>
            <a:r>
              <a:rPr lang="en-US" sz="1200" kern="1200" dirty="0" err="1" smtClean="0">
                <a:solidFill>
                  <a:schemeClr val="tx1"/>
                </a:solidFill>
                <a:latin typeface="+mn-lt"/>
                <a:ea typeface="+mn-ea"/>
                <a:cs typeface="+mn-cs"/>
              </a:rPr>
              <a:t>xi_i</a:t>
            </a:r>
            <a:r>
              <a:rPr lang="en-US" sz="1200" kern="1200" dirty="0" smtClean="0">
                <a:solidFill>
                  <a:schemeClr val="tx1"/>
                </a:solidFill>
                <a:latin typeface="+mn-lt"/>
                <a:ea typeface="+mn-ea"/>
                <a:cs typeface="+mn-cs"/>
              </a:rPr>
              <a:t>\ge0,~i=1,…,m</a:t>
            </a:r>
          </a:p>
          <a:p>
            <a:endParaRPr lang="en-US" dirty="0" smtClean="0"/>
          </a:p>
          <a:p>
            <a:r>
              <a:rPr lang="en-US" sz="1200" kern="1200" dirty="0" smtClean="0">
                <a:solidFill>
                  <a:schemeClr val="tx1"/>
                </a:solidFill>
                <a:latin typeface="+mn-lt"/>
                <a:ea typeface="+mn-ea"/>
                <a:cs typeface="+mn-cs"/>
              </a:rPr>
              <a:t>\max_\alpha~&amp;W(\alpha)=\</a:t>
            </a:r>
            <a:r>
              <a:rPr lang="en-US" sz="1200" kern="1200" dirty="0" err="1" smtClean="0">
                <a:solidFill>
                  <a:schemeClr val="tx1"/>
                </a:solidFill>
                <a:latin typeface="+mn-lt"/>
                <a:ea typeface="+mn-ea"/>
                <a:cs typeface="+mn-cs"/>
              </a:rPr>
              <a:t>sum_i^m</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alpha_i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frac</a:t>
            </a:r>
            <a:r>
              <a:rPr lang="en-US" sz="1200" kern="1200" dirty="0" smtClean="0">
                <a:solidFill>
                  <a:schemeClr val="tx1"/>
                </a:solidFill>
                <a:latin typeface="+mn-lt"/>
                <a:ea typeface="+mn-ea"/>
                <a:cs typeface="+mn-cs"/>
              </a:rPr>
              <a:t>{1}{2}\sum_{</a:t>
            </a:r>
            <a:r>
              <a:rPr lang="en-US" sz="1200" kern="1200" dirty="0" err="1" smtClean="0">
                <a:solidFill>
                  <a:schemeClr val="tx1"/>
                </a:solidFill>
                <a:latin typeface="+mn-lt"/>
                <a:ea typeface="+mn-ea"/>
                <a:cs typeface="+mn-cs"/>
              </a:rPr>
              <a:t>i,j</a:t>
            </a:r>
            <a:r>
              <a:rPr lang="en-US" sz="1200" kern="1200" dirty="0" smtClean="0">
                <a:solidFill>
                  <a:schemeClr val="tx1"/>
                </a:solidFill>
                <a:latin typeface="+mn-lt"/>
                <a:ea typeface="+mn-ea"/>
                <a:cs typeface="+mn-cs"/>
              </a:rPr>
              <a:t>}^m{y^{(</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)}y^{(j)}\</a:t>
            </a:r>
            <a:r>
              <a:rPr lang="en-US" sz="1200" kern="1200" dirty="0" err="1" smtClean="0">
                <a:solidFill>
                  <a:schemeClr val="tx1"/>
                </a:solidFill>
                <a:latin typeface="+mn-lt"/>
                <a:ea typeface="+mn-ea"/>
                <a:cs typeface="+mn-cs"/>
              </a:rPr>
              <a:t>alpha_i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alpha_j</a:t>
            </a:r>
            <a:r>
              <a:rPr lang="en-US" sz="1200" kern="1200" dirty="0" smtClean="0">
                <a:solidFill>
                  <a:schemeClr val="tx1"/>
                </a:solidFill>
                <a:latin typeface="+mn-lt"/>
                <a:ea typeface="+mn-ea"/>
                <a:cs typeface="+mn-cs"/>
              </a:rPr>
              <a:t>(x^{(</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Tx</a:t>
            </a:r>
            <a:r>
              <a:rPr lang="en-US" sz="1200" kern="1200" dirty="0" smtClean="0">
                <a:solidFill>
                  <a:schemeClr val="tx1"/>
                </a:solidFill>
                <a:latin typeface="+mn-lt"/>
                <a:ea typeface="+mn-ea"/>
                <a:cs typeface="+mn-cs"/>
              </a:rPr>
              <a:t>^{(j)}} \\</a:t>
            </a:r>
          </a:p>
          <a:p>
            <a:r>
              <a:rPr lang="en-US" sz="1200" kern="1200" dirty="0" err="1" smtClean="0">
                <a:solidFill>
                  <a:schemeClr val="tx1"/>
                </a:solidFill>
                <a:latin typeface="+mn-lt"/>
                <a:ea typeface="+mn-ea"/>
                <a:cs typeface="+mn-cs"/>
              </a:rPr>
              <a:t>s.t.</a:t>
            </a:r>
            <a:r>
              <a:rPr lang="en-US" sz="1200" kern="1200" dirty="0" smtClean="0">
                <a:solidFill>
                  <a:schemeClr val="tx1"/>
                </a:solidFill>
                <a:latin typeface="+mn-lt"/>
                <a:ea typeface="+mn-ea"/>
                <a:cs typeface="+mn-cs"/>
              </a:rPr>
              <a:t>~&amp;0 \le \</a:t>
            </a:r>
            <a:r>
              <a:rPr lang="en-US" sz="1200" kern="1200" dirty="0" err="1" smtClean="0">
                <a:solidFill>
                  <a:schemeClr val="tx1"/>
                </a:solidFill>
                <a:latin typeface="+mn-lt"/>
                <a:ea typeface="+mn-ea"/>
                <a:cs typeface="+mn-cs"/>
              </a:rPr>
              <a:t>alpha_i</a:t>
            </a:r>
            <a:r>
              <a:rPr lang="en-US" sz="1200" kern="1200" dirty="0" smtClean="0">
                <a:solidFill>
                  <a:schemeClr val="tx1"/>
                </a:solidFill>
                <a:latin typeface="+mn-lt"/>
                <a:ea typeface="+mn-ea"/>
                <a:cs typeface="+mn-cs"/>
              </a:rPr>
              <a:t> \le C, </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=1,…,m \\</a:t>
            </a:r>
          </a:p>
          <a:p>
            <a:r>
              <a:rPr lang="tr-TR" sz="1200" kern="1200" dirty="0" smtClean="0">
                <a:solidFill>
                  <a:schemeClr val="tx1"/>
                </a:solidFill>
                <a:latin typeface="+mn-lt"/>
                <a:ea typeface="+mn-ea"/>
                <a:cs typeface="+mn-cs"/>
              </a:rPr>
              <a:t>&amp;\</a:t>
            </a:r>
            <a:r>
              <a:rPr lang="tr-TR" sz="1200" kern="1200" dirty="0" err="1" smtClean="0">
                <a:solidFill>
                  <a:schemeClr val="tx1"/>
                </a:solidFill>
                <a:latin typeface="+mn-lt"/>
                <a:ea typeface="+mn-ea"/>
                <a:cs typeface="+mn-cs"/>
              </a:rPr>
              <a:t>sum_i^m</a:t>
            </a:r>
            <a:r>
              <a:rPr lang="tr-TR" sz="1200" kern="1200" dirty="0" smtClean="0">
                <a:solidFill>
                  <a:schemeClr val="tx1"/>
                </a:solidFill>
                <a:latin typeface="+mn-lt"/>
                <a:ea typeface="+mn-ea"/>
                <a:cs typeface="+mn-cs"/>
              </a:rPr>
              <a:t>{\</a:t>
            </a:r>
            <a:r>
              <a:rPr lang="tr-TR" sz="1200" kern="1200" dirty="0" err="1" smtClean="0">
                <a:solidFill>
                  <a:schemeClr val="tx1"/>
                </a:solidFill>
                <a:latin typeface="+mn-lt"/>
                <a:ea typeface="+mn-ea"/>
                <a:cs typeface="+mn-cs"/>
              </a:rPr>
              <a:t>alpha_iy</a:t>
            </a:r>
            <a:r>
              <a:rPr lang="tr-TR" sz="1200" kern="1200" dirty="0" smtClean="0">
                <a:solidFill>
                  <a:schemeClr val="tx1"/>
                </a:solidFill>
                <a:latin typeface="+mn-lt"/>
                <a:ea typeface="+mn-ea"/>
                <a:cs typeface="+mn-cs"/>
              </a:rPr>
              <a:t>^{(i)}}=0</a:t>
            </a:r>
          </a:p>
          <a:p>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E5611847-43E8-F148-9896-634BD6742F8B}" type="slidenum">
              <a:rPr lang="en-US" smtClean="0"/>
              <a:pPr/>
              <a:t>29</a:t>
            </a:fld>
            <a:endParaRPr lang="en-US"/>
          </a:p>
        </p:txBody>
      </p:sp>
    </p:spTree>
    <p:extLst>
      <p:ext uri="{BB962C8B-B14F-4D97-AF65-F5344CB8AC3E}">
        <p14:creationId xmlns:p14="http://schemas.microsoft.com/office/powerpoint/2010/main" val="41427889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arg</a:t>
            </a:r>
            <a:r>
              <a:rPr lang="en-US" sz="1200" kern="1200" dirty="0" smtClean="0">
                <a:solidFill>
                  <a:schemeClr val="tx1"/>
                </a:solidFill>
                <a:latin typeface="+mn-lt"/>
                <a:ea typeface="+mn-ea"/>
                <a:cs typeface="+mn-cs"/>
              </a:rPr>
              <a:t>\max_{\</a:t>
            </a:r>
            <a:r>
              <a:rPr lang="en-US" sz="1200" kern="1200" dirty="0" err="1" smtClean="0">
                <a:solidFill>
                  <a:schemeClr val="tx1"/>
                </a:solidFill>
                <a:latin typeface="+mn-lt"/>
                <a:ea typeface="+mn-ea"/>
                <a:cs typeface="+mn-cs"/>
              </a:rPr>
              <a:t>alpha_i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alpha_j</a:t>
            </a:r>
            <a:r>
              <a:rPr lang="en-US" sz="1200" kern="1200" dirty="0" smtClean="0">
                <a:solidFill>
                  <a:schemeClr val="tx1"/>
                </a:solidFill>
                <a:latin typeface="+mn-lt"/>
                <a:ea typeface="+mn-ea"/>
                <a:cs typeface="+mn-cs"/>
              </a:rPr>
              <a:t>}W(\alpha)</a:t>
            </a:r>
          </a:p>
          <a:p>
            <a:endParaRPr lang="en-US" sz="1200" kern="1200" dirty="0" smtClean="0">
              <a:solidFill>
                <a:schemeClr val="tx1"/>
              </a:solidFill>
              <a:latin typeface="+mn-lt"/>
              <a:ea typeface="+mn-ea"/>
              <a:cs typeface="+mn-cs"/>
            </a:endParaRPr>
          </a:p>
          <a:p>
            <a:r>
              <a:rPr lang="tr-TR" sz="1200" kern="1200" dirty="0" smtClean="0">
                <a:solidFill>
                  <a:schemeClr val="tx1"/>
                </a:solidFill>
                <a:latin typeface="+mn-lt"/>
                <a:ea typeface="+mn-ea"/>
                <a:cs typeface="+mn-cs"/>
              </a:rPr>
              <a:t>\</a:t>
            </a:r>
            <a:r>
              <a:rPr lang="tr-TR" sz="1200" kern="1200" dirty="0" err="1" smtClean="0">
                <a:solidFill>
                  <a:schemeClr val="tx1"/>
                </a:solidFill>
                <a:latin typeface="+mn-lt"/>
                <a:ea typeface="+mn-ea"/>
                <a:cs typeface="+mn-cs"/>
              </a:rPr>
              <a:t>alpha_i</a:t>
            </a:r>
            <a:r>
              <a:rPr lang="tr-TR" sz="1200" kern="1200" dirty="0" smtClean="0">
                <a:solidFill>
                  <a:schemeClr val="tx1"/>
                </a:solidFill>
                <a:latin typeface="+mn-lt"/>
                <a:ea typeface="+mn-ea"/>
                <a:cs typeface="+mn-cs"/>
              </a:rPr>
              <a:t> y^{(i)}+\</a:t>
            </a:r>
            <a:r>
              <a:rPr lang="tr-TR" sz="1200" kern="1200" dirty="0" err="1" smtClean="0">
                <a:solidFill>
                  <a:schemeClr val="tx1"/>
                </a:solidFill>
                <a:latin typeface="+mn-lt"/>
                <a:ea typeface="+mn-ea"/>
                <a:cs typeface="+mn-cs"/>
              </a:rPr>
              <a:t>alpha_j</a:t>
            </a:r>
            <a:r>
              <a:rPr lang="tr-TR" sz="1200" kern="1200" dirty="0" smtClean="0">
                <a:solidFill>
                  <a:schemeClr val="tx1"/>
                </a:solidFill>
                <a:latin typeface="+mn-lt"/>
                <a:ea typeface="+mn-ea"/>
                <a:cs typeface="+mn-cs"/>
              </a:rPr>
              <a:t> y^{(j)}=-\</a:t>
            </a:r>
            <a:r>
              <a:rPr lang="tr-TR" sz="1200" kern="1200" dirty="0" err="1" smtClean="0">
                <a:solidFill>
                  <a:schemeClr val="tx1"/>
                </a:solidFill>
                <a:latin typeface="+mn-lt"/>
                <a:ea typeface="+mn-ea"/>
                <a:cs typeface="+mn-cs"/>
              </a:rPr>
              <a:t>sum</a:t>
            </a:r>
            <a:r>
              <a:rPr lang="tr-TR" sz="1200" kern="1200" dirty="0" smtClean="0">
                <a:solidFill>
                  <a:schemeClr val="tx1"/>
                </a:solidFill>
                <a:latin typeface="+mn-lt"/>
                <a:ea typeface="+mn-ea"/>
                <a:cs typeface="+mn-cs"/>
              </a:rPr>
              <a:t>_{t\ne </a:t>
            </a:r>
            <a:r>
              <a:rPr lang="tr-TR" sz="1200" kern="1200" dirty="0" err="1" smtClean="0">
                <a:solidFill>
                  <a:schemeClr val="tx1"/>
                </a:solidFill>
                <a:latin typeface="+mn-lt"/>
                <a:ea typeface="+mn-ea"/>
                <a:cs typeface="+mn-cs"/>
              </a:rPr>
              <a:t>i,j</a:t>
            </a:r>
            <a:r>
              <a:rPr lang="tr-TR" sz="1200" kern="1200" dirty="0" smtClean="0">
                <a:solidFill>
                  <a:schemeClr val="tx1"/>
                </a:solidFill>
                <a:latin typeface="+mn-lt"/>
                <a:ea typeface="+mn-ea"/>
                <a:cs typeface="+mn-cs"/>
              </a:rPr>
              <a:t>}{\</a:t>
            </a:r>
            <a:r>
              <a:rPr lang="tr-TR" sz="1200" kern="1200" dirty="0" err="1" smtClean="0">
                <a:solidFill>
                  <a:schemeClr val="tx1"/>
                </a:solidFill>
                <a:latin typeface="+mn-lt"/>
                <a:ea typeface="+mn-ea"/>
                <a:cs typeface="+mn-cs"/>
              </a:rPr>
              <a:t>alpha_ty</a:t>
            </a:r>
            <a:r>
              <a:rPr lang="tr-TR" sz="1200" kern="1200" smtClean="0">
                <a:solidFill>
                  <a:schemeClr val="tx1"/>
                </a:solidFill>
                <a:latin typeface="+mn-lt"/>
                <a:ea typeface="+mn-ea"/>
                <a:cs typeface="+mn-cs"/>
              </a:rPr>
              <a:t>^{(t)}}</a:t>
            </a:r>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E5611847-43E8-F148-9896-634BD6742F8B}" type="slidenum">
              <a:rPr lang="en-US" smtClean="0"/>
              <a:pPr/>
              <a:t>30</a:t>
            </a:fld>
            <a:endParaRPr lang="en-US"/>
          </a:p>
        </p:txBody>
      </p:sp>
    </p:spTree>
    <p:extLst>
      <p:ext uri="{BB962C8B-B14F-4D97-AF65-F5344CB8AC3E}">
        <p14:creationId xmlns:p14="http://schemas.microsoft.com/office/powerpoint/2010/main" val="3668259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TW" altLang="en-US" sz="1200" kern="1200" dirty="0" smtClean="0">
                <a:solidFill>
                  <a:schemeClr val="tx1"/>
                </a:solidFill>
                <a:latin typeface="+mn-lt"/>
                <a:ea typeface="+mn-ea"/>
                <a:cs typeface="+mn-cs"/>
              </a:rPr>
              <a:t>  </a:t>
            </a:r>
            <a:r>
              <a:rPr lang="en-US" altLang="zh-TW" sz="1200" kern="1200" dirty="0" smtClean="0">
                <a:solidFill>
                  <a:schemeClr val="tx1"/>
                </a:solidFill>
                <a:latin typeface="+mn-lt"/>
                <a:ea typeface="+mn-ea"/>
                <a:cs typeface="+mn-cs"/>
              </a:rPr>
              <a:t>Logistic regression </a:t>
            </a:r>
            <a:r>
              <a:rPr lang="zh-TW" altLang="en-US" sz="1200" kern="1200" dirty="0" smtClean="0">
                <a:solidFill>
                  <a:schemeClr val="tx1"/>
                </a:solidFill>
                <a:latin typeface="+mn-lt"/>
                <a:ea typeface="+mn-ea"/>
                <a:cs typeface="+mn-cs"/>
              </a:rPr>
              <a:t>（逻辑回归）是当前业界比较常用的机器学习方法，用于估计某种事物的可能性。</a:t>
            </a:r>
            <a:endParaRPr lang="en-US" altLang="zh-TW"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在</a:t>
            </a:r>
            <a:r>
              <a:rPr lang="en-US" altLang="zh-CN" sz="1200" kern="1200" dirty="0" err="1" smtClean="0">
                <a:solidFill>
                  <a:schemeClr val="tx1"/>
                </a:solidFill>
                <a:latin typeface="+mn-lt"/>
                <a:ea typeface="+mn-ea"/>
                <a:cs typeface="+mn-cs"/>
              </a:rPr>
              <a:t>hulu</a:t>
            </a:r>
            <a:r>
              <a:rPr lang="zh-CN" altLang="en-US" sz="1200" kern="1200" dirty="0" smtClean="0">
                <a:solidFill>
                  <a:schemeClr val="tx1"/>
                </a:solidFill>
                <a:latin typeface="+mn-lt"/>
                <a:ea typeface="+mn-ea"/>
                <a:cs typeface="+mn-cs"/>
              </a:rPr>
              <a:t>，</a:t>
            </a:r>
            <a:r>
              <a:rPr lang="en-US" altLang="zh-CN" sz="1200" kern="1200" dirty="0" err="1" smtClean="0">
                <a:solidFill>
                  <a:schemeClr val="tx1"/>
                </a:solidFill>
                <a:latin typeface="+mn-lt"/>
                <a:ea typeface="+mn-ea"/>
                <a:cs typeface="+mn-cs"/>
              </a:rPr>
              <a:t>facebook,google</a:t>
            </a:r>
            <a:r>
              <a:rPr lang="zh-CN" altLang="en-US" sz="1200" kern="1200" dirty="0" smtClean="0">
                <a:solidFill>
                  <a:schemeClr val="tx1"/>
                </a:solidFill>
                <a:latin typeface="+mn-lt"/>
                <a:ea typeface="+mn-ea"/>
                <a:cs typeface="+mn-cs"/>
              </a:rPr>
              <a:t>等大型公司都在用的算法，在工业界的实践性比较好。</a:t>
            </a:r>
            <a:endParaRPr lang="en-US" altLang="zh-TW"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zh-TW" altLang="en-US" sz="1200" kern="1200" dirty="0" smtClean="0">
                <a:solidFill>
                  <a:schemeClr val="tx1"/>
                </a:solidFill>
                <a:latin typeface="+mn-lt"/>
                <a:ea typeface="+mn-ea"/>
                <a:cs typeface="+mn-cs"/>
              </a:rPr>
              <a:t>比如某用户购买某商品的可能性，某病人患有某种疾病的可能性，以及某广告被用户点击的可能性等。（注意这里是：“可能性”，而非数学上的“概率”，</a:t>
            </a:r>
            <a:r>
              <a:rPr lang="en-US" altLang="zh-TW" sz="1200" kern="1200" dirty="0" err="1" smtClean="0">
                <a:solidFill>
                  <a:schemeClr val="tx1"/>
                </a:solidFill>
                <a:latin typeface="+mn-lt"/>
                <a:ea typeface="+mn-ea"/>
                <a:cs typeface="+mn-cs"/>
              </a:rPr>
              <a:t>logisitc</a:t>
            </a:r>
            <a:r>
              <a:rPr lang="zh-TW" altLang="en-US" sz="1200" kern="1200" dirty="0" smtClean="0">
                <a:solidFill>
                  <a:schemeClr val="tx1"/>
                </a:solidFill>
                <a:latin typeface="+mn-lt"/>
                <a:ea typeface="+mn-ea"/>
                <a:cs typeface="+mn-cs"/>
              </a:rPr>
              <a:t>回归的结果并非数学定义中的概率值，不可以直接当做概率值来用。该结果往往用于和其他特征值加权求和，而非直接相乘）</a:t>
            </a:r>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E5611847-43E8-F148-9896-634BD6742F8B}" type="slidenum">
              <a:rPr lang="en-US" smtClean="0"/>
              <a:pPr/>
              <a:t>4</a:t>
            </a:fld>
            <a:endParaRPr lang="en-US"/>
          </a:p>
        </p:txBody>
      </p:sp>
    </p:spTree>
    <p:extLst>
      <p:ext uri="{BB962C8B-B14F-4D97-AF65-F5344CB8AC3E}">
        <p14:creationId xmlns:p14="http://schemas.microsoft.com/office/powerpoint/2010/main" val="1302672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线性回归问题</a:t>
            </a:r>
            <a:r>
              <a:rPr lang="en-US" altLang="zh-CN" sz="1200" kern="1200" dirty="0" smtClean="0">
                <a:solidFill>
                  <a:schemeClr val="tx1"/>
                </a:solidFill>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在分类中需要标签</a:t>
            </a:r>
            <a:r>
              <a:rPr lang="en-US" altLang="zh-CN" sz="1200" kern="1200" dirty="0" smtClean="0">
                <a:solidFill>
                  <a:schemeClr val="tx1"/>
                </a:solidFill>
                <a:latin typeface="+mn-lt"/>
                <a:ea typeface="+mn-ea"/>
                <a:cs typeface="+mn-cs"/>
              </a:rPr>
              <a:t>y</a:t>
            </a:r>
            <a:r>
              <a:rPr lang="zh-CN" altLang="en-US" sz="1200" kern="1200" dirty="0" smtClean="0">
                <a:solidFill>
                  <a:schemeClr val="tx1"/>
                </a:solidFill>
                <a:latin typeface="+mn-lt"/>
                <a:ea typeface="+mn-ea"/>
                <a:cs typeface="+mn-cs"/>
              </a:rPr>
              <a:t>属于（</a:t>
            </a:r>
            <a:r>
              <a:rPr lang="en-US" altLang="zh-CN" sz="1200" kern="1200" dirty="0" smtClean="0">
                <a:solidFill>
                  <a:schemeClr val="tx1"/>
                </a:solidFill>
                <a:latin typeface="+mn-lt"/>
                <a:ea typeface="+mn-ea"/>
                <a:cs typeface="+mn-cs"/>
              </a:rPr>
              <a:t>0</a:t>
            </a:r>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1</a:t>
            </a:r>
            <a:r>
              <a:rPr lang="zh-CN" altLang="en-US" sz="1200" kern="1200" dirty="0" smtClean="0">
                <a:solidFill>
                  <a:schemeClr val="tx1"/>
                </a:solidFill>
                <a:latin typeface="+mn-lt"/>
                <a:ea typeface="+mn-ea"/>
                <a:cs typeface="+mn-cs"/>
              </a:rPr>
              <a:t>）</a:t>
            </a:r>
            <a:endParaRPr lang="en-US" altLang="zh-CN"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可以考虑</a:t>
            </a:r>
            <a:r>
              <a:rPr lang="en-US" altLang="zh-CN" sz="1200" kern="1200" dirty="0" smtClean="0">
                <a:solidFill>
                  <a:schemeClr val="tx1"/>
                </a:solidFill>
                <a:latin typeface="+mn-lt"/>
                <a:ea typeface="+mn-ea"/>
                <a:cs typeface="+mn-cs"/>
              </a:rPr>
              <a:t>h(x)</a:t>
            </a:r>
            <a:r>
              <a:rPr lang="zh-CN" altLang="en-US" sz="1200" kern="1200" dirty="0" smtClean="0">
                <a:solidFill>
                  <a:schemeClr val="tx1"/>
                </a:solidFill>
                <a:latin typeface="+mn-lt"/>
                <a:ea typeface="+mn-ea"/>
                <a:cs typeface="+mn-cs"/>
              </a:rPr>
              <a:t>越小</a:t>
            </a:r>
            <a:r>
              <a:rPr lang="en-US" altLang="zh-CN" sz="1200" kern="1200" dirty="0" smtClean="0">
                <a:solidFill>
                  <a:schemeClr val="tx1"/>
                </a:solidFill>
                <a:latin typeface="+mn-lt"/>
                <a:ea typeface="+mn-ea"/>
                <a:cs typeface="+mn-cs"/>
              </a:rPr>
              <a:t>y</a:t>
            </a:r>
            <a:r>
              <a:rPr lang="zh-CN" altLang="en-US" sz="1200" kern="1200" dirty="0" smtClean="0">
                <a:solidFill>
                  <a:schemeClr val="tx1"/>
                </a:solidFill>
                <a:latin typeface="+mn-lt"/>
                <a:ea typeface="+mn-ea"/>
                <a:cs typeface="+mn-cs"/>
              </a:rPr>
              <a:t>越趋向于</a:t>
            </a:r>
            <a:r>
              <a:rPr lang="en-US" altLang="zh-CN" sz="1200" kern="1200" dirty="0" smtClean="0">
                <a:solidFill>
                  <a:schemeClr val="tx1"/>
                </a:solidFill>
                <a:latin typeface="+mn-lt"/>
                <a:ea typeface="+mn-ea"/>
                <a:cs typeface="+mn-cs"/>
              </a:rPr>
              <a:t>0</a:t>
            </a:r>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h(x)</a:t>
            </a:r>
            <a:r>
              <a:rPr lang="zh-CN" altLang="en-US" sz="1200" kern="1200" dirty="0" smtClean="0">
                <a:solidFill>
                  <a:schemeClr val="tx1"/>
                </a:solidFill>
                <a:latin typeface="+mn-lt"/>
                <a:ea typeface="+mn-ea"/>
                <a:cs typeface="+mn-cs"/>
              </a:rPr>
              <a:t>越大</a:t>
            </a:r>
            <a:r>
              <a:rPr lang="en-US" altLang="zh-CN" sz="1200" kern="1200" dirty="0" smtClean="0">
                <a:solidFill>
                  <a:schemeClr val="tx1"/>
                </a:solidFill>
                <a:latin typeface="+mn-lt"/>
                <a:ea typeface="+mn-ea"/>
                <a:cs typeface="+mn-cs"/>
              </a:rPr>
              <a:t>y</a:t>
            </a:r>
            <a:r>
              <a:rPr lang="zh-CN" altLang="en-US" sz="1200" kern="1200" dirty="0" smtClean="0">
                <a:solidFill>
                  <a:schemeClr val="tx1"/>
                </a:solidFill>
                <a:latin typeface="+mn-lt"/>
                <a:ea typeface="+mn-ea"/>
                <a:cs typeface="+mn-cs"/>
              </a:rPr>
              <a:t>越趋向于</a:t>
            </a:r>
            <a:r>
              <a:rPr lang="en-US" altLang="zh-CN" sz="1200" kern="1200" dirty="0" smtClean="0">
                <a:solidFill>
                  <a:schemeClr val="tx1"/>
                </a:solidFill>
                <a:latin typeface="+mn-lt"/>
                <a:ea typeface="+mn-ea"/>
                <a:cs typeface="+mn-cs"/>
              </a:rPr>
              <a:t>1</a:t>
            </a:r>
            <a:r>
              <a:rPr lang="zh-CN" altLang="en-US" sz="1200" kern="1200" dirty="0" smtClean="0">
                <a:solidFill>
                  <a:schemeClr val="tx1"/>
                </a:solidFill>
                <a:latin typeface="+mn-lt"/>
                <a:ea typeface="+mn-ea"/>
                <a:cs typeface="+mn-cs"/>
              </a:rPr>
              <a:t>。</a:t>
            </a:r>
            <a:endParaRPr lang="en-US" altLang="zh-CN"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Logistic</a:t>
            </a:r>
            <a:r>
              <a:rPr lang="en-US" sz="1200" kern="1200" baseline="0" dirty="0" smtClean="0">
                <a:solidFill>
                  <a:schemeClr val="tx1"/>
                </a:solidFill>
                <a:latin typeface="+mn-lt"/>
                <a:ea typeface="+mn-ea"/>
                <a:cs typeface="+mn-cs"/>
              </a:rPr>
              <a:t> function</a:t>
            </a:r>
            <a:r>
              <a:rPr lang="zh-CN" altLang="en-US" sz="1200" kern="1200" baseline="0" dirty="0" smtClean="0">
                <a:solidFill>
                  <a:schemeClr val="tx1"/>
                </a:solidFill>
                <a:latin typeface="+mn-lt"/>
                <a:ea typeface="+mn-ea"/>
                <a:cs typeface="+mn-cs"/>
              </a:rPr>
              <a:t>可以满足我们这样的需求</a:t>
            </a:r>
            <a:endParaRPr lang="en-US" altLang="zh-CN"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g(x)=\</a:t>
            </a:r>
            <a:r>
              <a:rPr lang="en-US" sz="1200" kern="1200" dirty="0" err="1" smtClean="0">
                <a:solidFill>
                  <a:schemeClr val="tx1"/>
                </a:solidFill>
                <a:latin typeface="+mn-lt"/>
                <a:ea typeface="+mn-ea"/>
                <a:cs typeface="+mn-cs"/>
              </a:rPr>
              <a:t>frac</a:t>
            </a:r>
            <a:r>
              <a:rPr lang="en-US" sz="1200" kern="1200" dirty="0" smtClean="0">
                <a:solidFill>
                  <a:schemeClr val="tx1"/>
                </a:solidFill>
                <a:latin typeface="+mn-lt"/>
                <a:ea typeface="+mn-ea"/>
                <a:cs typeface="+mn-cs"/>
              </a:rPr>
              <a:t>{1}{1+e^{-x}}</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y=\left\{</a:t>
            </a:r>
          </a:p>
          <a:p>
            <a:r>
              <a:rPr lang="en-US" sz="1200" kern="1200" dirty="0" smtClean="0">
                <a:solidFill>
                  <a:schemeClr val="tx1"/>
                </a:solidFill>
                <a:latin typeface="+mn-lt"/>
                <a:ea typeface="+mn-ea"/>
                <a:cs typeface="+mn-cs"/>
              </a:rPr>
              <a:t>\begin{aligned}</a:t>
            </a:r>
          </a:p>
          <a:p>
            <a:r>
              <a:rPr lang="en-US" sz="1200" kern="1200" dirty="0" smtClean="0">
                <a:solidFill>
                  <a:schemeClr val="tx1"/>
                </a:solidFill>
                <a:latin typeface="+mn-lt"/>
                <a:ea typeface="+mn-ea"/>
                <a:cs typeface="+mn-cs"/>
              </a:rPr>
              <a:t>1,~~~&amp; </a:t>
            </a:r>
            <a:r>
              <a:rPr lang="en-US" sz="1200" kern="1200" dirty="0" err="1" smtClean="0">
                <a:solidFill>
                  <a:schemeClr val="tx1"/>
                </a:solidFill>
                <a:latin typeface="+mn-lt"/>
                <a:ea typeface="+mn-ea"/>
                <a:cs typeface="+mn-cs"/>
              </a:rPr>
              <a:t>if~h</a:t>
            </a:r>
            <a:r>
              <a:rPr lang="en-US" sz="1200" kern="1200" dirty="0" smtClean="0">
                <a:solidFill>
                  <a:schemeClr val="tx1"/>
                </a:solidFill>
                <a:latin typeface="+mn-lt"/>
                <a:ea typeface="+mn-ea"/>
                <a:cs typeface="+mn-cs"/>
              </a:rPr>
              <a:t>_\theta({\</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 \</a:t>
            </a:r>
            <a:r>
              <a:rPr lang="en-US" sz="1200" kern="1200" dirty="0" err="1" smtClean="0">
                <a:solidFill>
                  <a:schemeClr val="tx1"/>
                </a:solidFill>
                <a:latin typeface="+mn-lt"/>
                <a:ea typeface="+mn-ea"/>
                <a:cs typeface="+mn-cs"/>
              </a:rPr>
              <a:t>ge</a:t>
            </a:r>
            <a:r>
              <a:rPr lang="en-US" sz="1200" kern="1200" dirty="0" smtClean="0">
                <a:solidFill>
                  <a:schemeClr val="tx1"/>
                </a:solidFill>
                <a:latin typeface="+mn-lt"/>
                <a:ea typeface="+mn-ea"/>
                <a:cs typeface="+mn-cs"/>
              </a:rPr>
              <a:t> 0.5 \\</a:t>
            </a:r>
          </a:p>
          <a:p>
            <a:r>
              <a:rPr lang="en-US" sz="1200" kern="1200" dirty="0" smtClean="0">
                <a:solidFill>
                  <a:schemeClr val="tx1"/>
                </a:solidFill>
                <a:latin typeface="+mn-lt"/>
                <a:ea typeface="+mn-ea"/>
                <a:cs typeface="+mn-cs"/>
              </a:rPr>
              <a:t>0,~~~&amp; </a:t>
            </a:r>
            <a:r>
              <a:rPr lang="en-US" sz="1200" kern="1200" dirty="0" err="1" smtClean="0">
                <a:solidFill>
                  <a:schemeClr val="tx1"/>
                </a:solidFill>
                <a:latin typeface="+mn-lt"/>
                <a:ea typeface="+mn-ea"/>
                <a:cs typeface="+mn-cs"/>
              </a:rPr>
              <a:t>if~h</a:t>
            </a:r>
            <a:r>
              <a:rPr lang="en-US" sz="1200" kern="1200" dirty="0" smtClean="0">
                <a:solidFill>
                  <a:schemeClr val="tx1"/>
                </a:solidFill>
                <a:latin typeface="+mn-lt"/>
                <a:ea typeface="+mn-ea"/>
                <a:cs typeface="+mn-cs"/>
              </a:rPr>
              <a:t>_\theta({\</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 &lt; 0.5</a:t>
            </a:r>
          </a:p>
          <a:p>
            <a:r>
              <a:rPr lang="en-US" sz="1200" kern="1200" dirty="0" smtClean="0">
                <a:solidFill>
                  <a:schemeClr val="tx1"/>
                </a:solidFill>
                <a:latin typeface="+mn-lt"/>
                <a:ea typeface="+mn-ea"/>
                <a:cs typeface="+mn-cs"/>
              </a:rPr>
              <a:t>\end{aligned}</a:t>
            </a:r>
          </a:p>
          <a:p>
            <a:r>
              <a:rPr lang="en-US" sz="1200" kern="1200" dirty="0" smtClean="0">
                <a:solidFill>
                  <a:schemeClr val="tx1"/>
                </a:solidFill>
                <a:latin typeface="+mn-lt"/>
                <a:ea typeface="+mn-ea"/>
                <a:cs typeface="+mn-cs"/>
              </a:rPr>
              <a:t>\right.</a:t>
            </a:r>
          </a:p>
          <a:p>
            <a:r>
              <a:rPr lang="en-US" sz="1200" kern="1200" dirty="0" smtClean="0">
                <a:solidFill>
                  <a:schemeClr val="tx1"/>
                </a:solidFill>
                <a:latin typeface="+mn-lt"/>
                <a:ea typeface="+mn-ea"/>
                <a:cs typeface="+mn-cs"/>
              </a:rPr>
              <a: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p(y=1|\theta)=h_\theta(\</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a:t>
            </a:r>
            <a:r>
              <a:rPr lang="en-US" sz="1200" kern="1200" dirty="0" err="1" smtClean="0">
                <a:solidFill>
                  <a:schemeClr val="tx1"/>
                </a:solidFill>
                <a:latin typeface="+mn-lt"/>
                <a:ea typeface="+mn-ea"/>
                <a:cs typeface="+mn-cs"/>
              </a:rPr>
              <a:t>frac</a:t>
            </a:r>
            <a:r>
              <a:rPr lang="en-US" sz="1200" kern="1200" dirty="0" smtClean="0">
                <a:solidFill>
                  <a:schemeClr val="tx1"/>
                </a:solidFill>
                <a:latin typeface="+mn-lt"/>
                <a:ea typeface="+mn-ea"/>
                <a:cs typeface="+mn-cs"/>
              </a:rPr>
              <a:t>{1}{1+e^{-\</a:t>
            </a:r>
            <a:r>
              <a:rPr lang="en-US" sz="1200" kern="1200" dirty="0" err="1" smtClean="0">
                <a:solidFill>
                  <a:schemeClr val="tx1"/>
                </a:solidFill>
                <a:latin typeface="+mn-lt"/>
                <a:ea typeface="+mn-ea"/>
                <a:cs typeface="+mn-cs"/>
              </a:rPr>
              <a:t>theta^T</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a:t>
            </a:r>
          </a:p>
          <a:p>
            <a:r>
              <a:rPr lang="en-US" sz="1200" kern="1200" dirty="0" smtClean="0">
                <a:solidFill>
                  <a:schemeClr val="tx1"/>
                </a:solidFill>
                <a:latin typeface="+mn-lt"/>
                <a:ea typeface="+mn-ea"/>
                <a:cs typeface="+mn-cs"/>
              </a:rPr>
              <a:t>p(y=0|\theta)=1-h_\theta(\</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a:t>
            </a:r>
            <a:r>
              <a:rPr lang="en-US" sz="1200" kern="1200" dirty="0" err="1" smtClean="0">
                <a:solidFill>
                  <a:schemeClr val="tx1"/>
                </a:solidFill>
                <a:latin typeface="+mn-lt"/>
                <a:ea typeface="+mn-ea"/>
                <a:cs typeface="+mn-cs"/>
              </a:rPr>
              <a:t>frac</a:t>
            </a:r>
            <a:r>
              <a:rPr lang="en-US" sz="1200" kern="1200" dirty="0" smtClean="0">
                <a:solidFill>
                  <a:schemeClr val="tx1"/>
                </a:solidFill>
                <a:latin typeface="+mn-lt"/>
                <a:ea typeface="+mn-ea"/>
                <a:cs typeface="+mn-cs"/>
              </a:rPr>
              <a:t>{e^{-\</a:t>
            </a:r>
            <a:r>
              <a:rPr lang="en-US" sz="1200" kern="1200" dirty="0" err="1" smtClean="0">
                <a:solidFill>
                  <a:schemeClr val="tx1"/>
                </a:solidFill>
                <a:latin typeface="+mn-lt"/>
                <a:ea typeface="+mn-ea"/>
                <a:cs typeface="+mn-cs"/>
              </a:rPr>
              <a:t>theta^T</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{x}}{1+e^{-\</a:t>
            </a:r>
            <a:r>
              <a:rPr lang="en-US" sz="1200" kern="1200" dirty="0" err="1" smtClean="0">
                <a:solidFill>
                  <a:schemeClr val="tx1"/>
                </a:solidFill>
                <a:latin typeface="+mn-lt"/>
                <a:ea typeface="+mn-ea"/>
                <a:cs typeface="+mn-cs"/>
              </a:rPr>
              <a:t>theta^T</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E5611847-43E8-F148-9896-634BD6742F8B}" type="slidenum">
              <a:rPr lang="en-US" smtClean="0"/>
              <a:pPr/>
              <a:t>5</a:t>
            </a:fld>
            <a:endParaRPr lang="en-US"/>
          </a:p>
        </p:txBody>
      </p:sp>
    </p:spTree>
    <p:extLst>
      <p:ext uri="{BB962C8B-B14F-4D97-AF65-F5344CB8AC3E}">
        <p14:creationId xmlns:p14="http://schemas.microsoft.com/office/powerpoint/2010/main" val="3339183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kern="1200" dirty="0" smtClean="0">
                <a:solidFill>
                  <a:schemeClr val="tx1"/>
                </a:solidFill>
                <a:latin typeface="+mn-lt"/>
                <a:ea typeface="+mn-ea"/>
                <a:cs typeface="+mn-cs"/>
              </a:rPr>
              <a:t>最大似然估计法的思想：在已经得到试验结果的情况下，我们应该寻找使这个结果出现的可能性最大的那个  作为真</a:t>
            </a:r>
            <a:r>
              <a:rPr lang="en-US" altLang="zh-TW" sz="1200" kern="1200" dirty="0" smtClean="0">
                <a:solidFill>
                  <a:schemeClr val="tx1"/>
                </a:solidFill>
                <a:latin typeface="+mn-lt"/>
                <a:ea typeface="+mn-ea"/>
                <a:cs typeface="+mn-cs"/>
              </a:rPr>
              <a:t>\theta</a:t>
            </a:r>
            <a:r>
              <a:rPr lang="zh-TW" altLang="en-US" sz="1200" kern="1200" dirty="0" smtClean="0">
                <a:solidFill>
                  <a:schemeClr val="tx1"/>
                </a:solidFill>
                <a:latin typeface="+mn-lt"/>
                <a:ea typeface="+mn-ea"/>
                <a:cs typeface="+mn-cs"/>
              </a:rPr>
              <a:t>的估计。真</a:t>
            </a:r>
            <a:r>
              <a:rPr lang="en-US" altLang="zh-TW" sz="1200" kern="1200" dirty="0" smtClean="0">
                <a:solidFill>
                  <a:schemeClr val="tx1"/>
                </a:solidFill>
                <a:latin typeface="+mn-lt"/>
                <a:ea typeface="+mn-ea"/>
                <a:cs typeface="+mn-cs"/>
              </a:rPr>
              <a:t>\theta</a:t>
            </a:r>
            <a:r>
              <a:rPr lang="zh-TW" altLang="en-US" sz="1200" kern="1200" dirty="0" smtClean="0">
                <a:solidFill>
                  <a:schemeClr val="tx1"/>
                </a:solidFill>
                <a:latin typeface="+mn-lt"/>
                <a:ea typeface="+mn-ea"/>
                <a:cs typeface="+mn-cs"/>
              </a:rPr>
              <a:t>的估计。</a:t>
            </a:r>
            <a:endParaRPr lang="en-US" altLang="zh-TW"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p(y^{(</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{\theta})=h_\theta(\</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)})^{y^{(</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)}}(1-h_\theta(\</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)}))^{1-y^{(</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arg</a:t>
            </a:r>
            <a:r>
              <a:rPr lang="en-US" sz="1200" kern="1200" dirty="0" smtClean="0">
                <a:solidFill>
                  <a:schemeClr val="tx1"/>
                </a:solidFill>
                <a:latin typeface="+mn-lt"/>
                <a:ea typeface="+mn-ea"/>
                <a:cs typeface="+mn-cs"/>
              </a:rPr>
              <a:t>\max_\theta P(\</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{y}|\</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{\theta})</a:t>
            </a: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L(\theta)&amp;=p(\</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{y}|\</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{x};\theta)</a:t>
            </a:r>
          </a:p>
          <a:p>
            <a:r>
              <a:rPr lang="en-US" sz="1200" kern="1200" dirty="0" smtClean="0">
                <a:solidFill>
                  <a:schemeClr val="tx1"/>
                </a:solidFill>
                <a:latin typeface="+mn-lt"/>
                <a:ea typeface="+mn-ea"/>
                <a:cs typeface="+mn-cs"/>
              </a:rPr>
              <a:t>=\prod_{</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=1}^{N}{p(y^{(</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{\theta})} \\</a:t>
            </a:r>
          </a:p>
          <a:p>
            <a:r>
              <a:rPr lang="en-US" sz="1200" kern="1200" dirty="0" smtClean="0">
                <a:solidFill>
                  <a:schemeClr val="tx1"/>
                </a:solidFill>
                <a:latin typeface="+mn-lt"/>
                <a:ea typeface="+mn-ea"/>
                <a:cs typeface="+mn-cs"/>
              </a:rPr>
              <a:t>&amp;=\prod_{</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=1}^{N}{h_\theta(\</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)})^{y^{(</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)}}(1-h_\theta(\</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)}))^{1-y^{(</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a:t>
            </a:r>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E5611847-43E8-F148-9896-634BD6742F8B}" type="slidenum">
              <a:rPr lang="en-US" smtClean="0"/>
              <a:pPr/>
              <a:t>6</a:t>
            </a:fld>
            <a:endParaRPr lang="en-US"/>
          </a:p>
        </p:txBody>
      </p:sp>
    </p:spTree>
    <p:extLst>
      <p:ext uri="{BB962C8B-B14F-4D97-AF65-F5344CB8AC3E}">
        <p14:creationId xmlns:p14="http://schemas.microsoft.com/office/powerpoint/2010/main" val="1089353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l(\theta)&amp;=</a:t>
            </a:r>
            <a:r>
              <a:rPr lang="en-US" sz="1200" kern="1200" dirty="0" err="1" smtClean="0">
                <a:solidFill>
                  <a:schemeClr val="tx1"/>
                </a:solidFill>
                <a:latin typeface="+mn-lt"/>
                <a:ea typeface="+mn-ea"/>
                <a:cs typeface="+mn-cs"/>
              </a:rPr>
              <a:t>logL</a:t>
            </a:r>
            <a:r>
              <a:rPr lang="en-US" sz="1200" kern="1200" dirty="0" smtClean="0">
                <a:solidFill>
                  <a:schemeClr val="tx1"/>
                </a:solidFill>
                <a:latin typeface="+mn-lt"/>
                <a:ea typeface="+mn-ea"/>
                <a:cs typeface="+mn-cs"/>
              </a:rPr>
              <a:t>(\theta) \\</a:t>
            </a:r>
          </a:p>
          <a:p>
            <a:r>
              <a:rPr lang="en-US" sz="1200" kern="1200" dirty="0" smtClean="0">
                <a:solidFill>
                  <a:schemeClr val="tx1"/>
                </a:solidFill>
                <a:latin typeface="+mn-lt"/>
                <a:ea typeface="+mn-ea"/>
                <a:cs typeface="+mn-cs"/>
              </a:rPr>
              <a:t>&amp;=\prod_{</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=1}^{N}{h_\theta(\</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)})^{y^{(</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)}}(1-h_\theta(\</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)})^{(1-y^{(</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&amp;=\sum_{</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=1}^{N}{y^{(</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)}log({h_\theta({x^{(</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 + (1-y^{(</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)})(1-log({h_\theta({x^{(</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frac</a:t>
            </a:r>
            <a:r>
              <a:rPr lang="en-US" sz="1200" kern="1200" dirty="0" smtClean="0">
                <a:solidFill>
                  <a:schemeClr val="tx1"/>
                </a:solidFill>
                <a:latin typeface="+mn-lt"/>
                <a:ea typeface="+mn-ea"/>
                <a:cs typeface="+mn-cs"/>
              </a:rPr>
              <a:t>{\partial l(\theta)}{\partial \</a:t>
            </a:r>
            <a:r>
              <a:rPr lang="en-US" sz="1200" kern="1200" dirty="0" err="1" smtClean="0">
                <a:solidFill>
                  <a:schemeClr val="tx1"/>
                </a:solidFill>
                <a:latin typeface="+mn-lt"/>
                <a:ea typeface="+mn-ea"/>
                <a:cs typeface="+mn-cs"/>
              </a:rPr>
              <a:t>theta_j</a:t>
            </a:r>
            <a:r>
              <a:rPr lang="en-US" sz="1200" kern="1200" dirty="0" smtClean="0">
                <a:solidFill>
                  <a:schemeClr val="tx1"/>
                </a:solidFill>
                <a:latin typeface="+mn-lt"/>
                <a:ea typeface="+mn-ea"/>
                <a:cs typeface="+mn-cs"/>
              </a:rPr>
              <a:t>}=(y^{{</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}}-h_\theta(x^{(</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x_j</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theta_j</a:t>
            </a:r>
            <a:r>
              <a:rPr lang="en-US" sz="1200" kern="1200" dirty="0" smtClean="0">
                <a:solidFill>
                  <a:schemeClr val="tx1"/>
                </a:solidFill>
                <a:latin typeface="+mn-lt"/>
                <a:ea typeface="+mn-ea"/>
                <a:cs typeface="+mn-cs"/>
              </a:rPr>
              <a:t> := \</a:t>
            </a:r>
            <a:r>
              <a:rPr lang="en-US" sz="1200" kern="1200" dirty="0" err="1" smtClean="0">
                <a:solidFill>
                  <a:schemeClr val="tx1"/>
                </a:solidFill>
                <a:latin typeface="+mn-lt"/>
                <a:ea typeface="+mn-ea"/>
                <a:cs typeface="+mn-cs"/>
              </a:rPr>
              <a:t>theta_j</a:t>
            </a:r>
            <a:r>
              <a:rPr lang="en-US" sz="1200" kern="1200" dirty="0" smtClean="0">
                <a:solidFill>
                  <a:schemeClr val="tx1"/>
                </a:solidFill>
                <a:latin typeface="+mn-lt"/>
                <a:ea typeface="+mn-ea"/>
                <a:cs typeface="+mn-cs"/>
              </a:rPr>
              <a:t> + \alpha(y^{(</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)}-h_\theta(x^{(</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x_j</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E5611847-43E8-F148-9896-634BD6742F8B}" type="slidenum">
              <a:rPr lang="en-US" smtClean="0"/>
              <a:pPr/>
              <a:t>7</a:t>
            </a:fld>
            <a:endParaRPr lang="en-US"/>
          </a:p>
        </p:txBody>
      </p:sp>
    </p:spTree>
    <p:extLst>
      <p:ext uri="{BB962C8B-B14F-4D97-AF65-F5344CB8AC3E}">
        <p14:creationId xmlns:p14="http://schemas.microsoft.com/office/powerpoint/2010/main" val="27969342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smtClean="0">
                <a:solidFill>
                  <a:schemeClr val="tx1"/>
                </a:solidFill>
                <a:latin typeface="+mn-lt"/>
                <a:ea typeface="+mn-ea"/>
                <a:cs typeface="+mn-cs"/>
              </a:rPr>
              <a:t>x:=x-\frac{f(x)}{f'(x)}</a:t>
            </a:r>
            <a:endParaRPr lang="en-US" dirty="0" smtClean="0"/>
          </a:p>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arg</a:t>
            </a:r>
            <a:r>
              <a:rPr lang="en-US" sz="1200" kern="1200" dirty="0" smtClean="0">
                <a:solidFill>
                  <a:schemeClr val="tx1"/>
                </a:solidFill>
                <a:latin typeface="+mn-lt"/>
                <a:ea typeface="+mn-ea"/>
                <a:cs typeface="+mn-cs"/>
              </a:rPr>
              <a:t>\min_\theta{l(\theta)} \</a:t>
            </a:r>
            <a:r>
              <a:rPr lang="en-US" sz="1200" kern="1200" dirty="0" err="1" smtClean="0">
                <a:solidFill>
                  <a:schemeClr val="tx1"/>
                </a:solidFill>
                <a:latin typeface="+mn-lt"/>
                <a:ea typeface="+mn-ea"/>
                <a:cs typeface="+mn-cs"/>
              </a:rPr>
              <a:t>rightarrow</a:t>
            </a:r>
            <a:r>
              <a:rPr lang="en-US" sz="1200" kern="1200" dirty="0" smtClean="0">
                <a:solidFill>
                  <a:schemeClr val="tx1"/>
                </a:solidFill>
                <a:latin typeface="+mn-lt"/>
                <a:ea typeface="+mn-ea"/>
                <a:cs typeface="+mn-cs"/>
              </a:rPr>
              <a:t>  l'(\theta)=0</a:t>
            </a:r>
          </a:p>
          <a:p>
            <a:r>
              <a:rPr lang="en-US" sz="1200" kern="1200" dirty="0" smtClean="0">
                <a:solidFill>
                  <a:schemeClr val="tx1"/>
                </a:solidFill>
                <a:latin typeface="+mn-lt"/>
                <a:ea typeface="+mn-ea"/>
                <a:cs typeface="+mn-cs"/>
              </a:rPr>
              <a:t>\theta:=\theta-\</a:t>
            </a:r>
            <a:r>
              <a:rPr lang="en-US" sz="1200" kern="1200" dirty="0" err="1" smtClean="0">
                <a:solidFill>
                  <a:schemeClr val="tx1"/>
                </a:solidFill>
                <a:latin typeface="+mn-lt"/>
                <a:ea typeface="+mn-ea"/>
                <a:cs typeface="+mn-cs"/>
              </a:rPr>
              <a:t>frac</a:t>
            </a:r>
            <a:r>
              <a:rPr lang="en-US" sz="1200" kern="1200" dirty="0" smtClean="0">
                <a:solidFill>
                  <a:schemeClr val="tx1"/>
                </a:solidFill>
                <a:latin typeface="+mn-lt"/>
                <a:ea typeface="+mn-ea"/>
                <a:cs typeface="+mn-cs"/>
              </a:rPr>
              <a:t>{l'(\theta)}{l''(\theta)}</a:t>
            </a:r>
          </a:p>
          <a:p>
            <a:r>
              <a:rPr lang="en-US" sz="1200" kern="1200" dirty="0" smtClean="0">
                <a:solidFill>
                  <a:schemeClr val="tx1"/>
                </a:solidFill>
                <a:latin typeface="+mn-lt"/>
                <a:ea typeface="+mn-ea"/>
                <a:cs typeface="+mn-cs"/>
              </a:rPr>
              <a:t>\theta:=\theta-H^{-1}\</a:t>
            </a:r>
            <a:r>
              <a:rPr lang="en-US" sz="1200" kern="1200" dirty="0" err="1" smtClean="0">
                <a:solidFill>
                  <a:schemeClr val="tx1"/>
                </a:solidFill>
                <a:latin typeface="+mn-lt"/>
                <a:ea typeface="+mn-ea"/>
                <a:cs typeface="+mn-cs"/>
              </a:rPr>
              <a:t>nabla</a:t>
            </a:r>
            <a:r>
              <a:rPr lang="en-US" sz="1200" kern="1200" dirty="0" smtClean="0">
                <a:solidFill>
                  <a:schemeClr val="tx1"/>
                </a:solidFill>
                <a:latin typeface="+mn-lt"/>
                <a:ea typeface="+mn-ea"/>
                <a:cs typeface="+mn-cs"/>
              </a:rPr>
              <a:t>_\theta l(\theta)</a:t>
            </a:r>
          </a:p>
          <a:p>
            <a:r>
              <a:rPr lang="en-US" sz="1200" kern="1200" dirty="0" smtClean="0">
                <a:solidFill>
                  <a:schemeClr val="tx1"/>
                </a:solidFill>
                <a:latin typeface="+mn-lt"/>
                <a:ea typeface="+mn-ea"/>
                <a:cs typeface="+mn-cs"/>
              </a:rPr>
              <a:t>H_{</a:t>
            </a:r>
            <a:r>
              <a:rPr lang="en-US" sz="1200" kern="1200" dirty="0" err="1" smtClean="0">
                <a:solidFill>
                  <a:schemeClr val="tx1"/>
                </a:solidFill>
                <a:latin typeface="+mn-lt"/>
                <a:ea typeface="+mn-ea"/>
                <a:cs typeface="+mn-cs"/>
              </a:rPr>
              <a:t>ij</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frac</a:t>
            </a:r>
            <a:r>
              <a:rPr lang="en-US" sz="1200" kern="1200" dirty="0" smtClean="0">
                <a:solidFill>
                  <a:schemeClr val="tx1"/>
                </a:solidFill>
                <a:latin typeface="+mn-lt"/>
                <a:ea typeface="+mn-ea"/>
                <a:cs typeface="+mn-cs"/>
              </a:rPr>
              <a:t>{\partial{l^2(\theta)}}{\partial{\</a:t>
            </a:r>
            <a:r>
              <a:rPr lang="en-US" sz="1200" kern="1200" dirty="0" err="1" smtClean="0">
                <a:solidFill>
                  <a:schemeClr val="tx1"/>
                </a:solidFill>
                <a:latin typeface="+mn-lt"/>
                <a:ea typeface="+mn-ea"/>
                <a:cs typeface="+mn-cs"/>
              </a:rPr>
              <a:t>theta_i</a:t>
            </a:r>
            <a:r>
              <a:rPr lang="en-US" sz="1200" kern="1200" dirty="0" smtClean="0">
                <a:solidFill>
                  <a:schemeClr val="tx1"/>
                </a:solidFill>
                <a:latin typeface="+mn-lt"/>
                <a:ea typeface="+mn-ea"/>
                <a:cs typeface="+mn-cs"/>
              </a:rPr>
              <a:t>}\partial{\</a:t>
            </a:r>
            <a:r>
              <a:rPr lang="en-US" sz="1200" kern="1200" dirty="0" err="1" smtClean="0">
                <a:solidFill>
                  <a:schemeClr val="tx1"/>
                </a:solidFill>
                <a:latin typeface="+mn-lt"/>
                <a:ea typeface="+mn-ea"/>
                <a:cs typeface="+mn-cs"/>
              </a:rPr>
              <a:t>theta_j</a:t>
            </a:r>
            <a:r>
              <a:rPr lang="en-US" sz="1200" kern="1200" dirty="0" smtClean="0">
                <a:solidFill>
                  <a:schemeClr val="tx1"/>
                </a:solidFill>
                <a:latin typeface="+mn-lt"/>
                <a:ea typeface="+mn-ea"/>
                <a:cs typeface="+mn-cs"/>
              </a:rPr>
              <a:t>}}</a:t>
            </a:r>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E5611847-43E8-F148-9896-634BD6742F8B}" type="slidenum">
              <a:rPr lang="en-US" smtClean="0"/>
              <a:pPr/>
              <a:t>8</a:t>
            </a:fld>
            <a:endParaRPr lang="en-US"/>
          </a:p>
        </p:txBody>
      </p:sp>
    </p:spTree>
    <p:extLst>
      <p:ext uri="{BB962C8B-B14F-4D97-AF65-F5344CB8AC3E}">
        <p14:creationId xmlns:p14="http://schemas.microsoft.com/office/powerpoint/2010/main" val="3593716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E5611847-43E8-F148-9896-634BD6742F8B}" type="slidenum">
              <a:rPr lang="en-US" smtClean="0"/>
              <a:pPr/>
              <a:t>9</a:t>
            </a:fld>
            <a:endParaRPr lang="en-US"/>
          </a:p>
        </p:txBody>
      </p:sp>
    </p:spTree>
    <p:extLst>
      <p:ext uri="{BB962C8B-B14F-4D97-AF65-F5344CB8AC3E}">
        <p14:creationId xmlns:p14="http://schemas.microsoft.com/office/powerpoint/2010/main" val="2088251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\theta=\</a:t>
            </a:r>
            <a:r>
              <a:rPr lang="en-US" sz="1200" kern="1200" dirty="0" err="1" smtClean="0">
                <a:solidFill>
                  <a:schemeClr val="tx1"/>
                </a:solidFill>
                <a:latin typeface="+mn-lt"/>
                <a:ea typeface="+mn-ea"/>
                <a:cs typeface="+mn-cs"/>
              </a:rPr>
              <a:t>arg</a:t>
            </a:r>
            <a:r>
              <a:rPr lang="en-US" sz="1200" kern="1200" dirty="0" smtClean="0">
                <a:solidFill>
                  <a:schemeClr val="tx1"/>
                </a:solidFill>
                <a:latin typeface="+mn-lt"/>
                <a:ea typeface="+mn-ea"/>
                <a:cs typeface="+mn-cs"/>
              </a:rPr>
              <a:t>\max_\theta{\sum_{</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=1}^{N}{log(p(y^{(</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)},\theta))}}-c\</a:t>
            </a:r>
            <a:r>
              <a:rPr lang="en-US" sz="1200" kern="1200" dirty="0" err="1" smtClean="0">
                <a:solidFill>
                  <a:schemeClr val="tx1"/>
                </a:solidFill>
                <a:latin typeface="+mn-lt"/>
                <a:ea typeface="+mn-ea"/>
                <a:cs typeface="+mn-cs"/>
              </a:rPr>
              <a:t>cdot</a:t>
            </a:r>
            <a:r>
              <a:rPr lang="en-US" sz="1200" kern="1200" dirty="0" smtClean="0">
                <a:solidFill>
                  <a:schemeClr val="tx1"/>
                </a:solidFill>
                <a:latin typeface="+mn-lt"/>
                <a:ea typeface="+mn-ea"/>
                <a:cs typeface="+mn-cs"/>
              </a:rPr>
              <a:t> R(\theta)</a:t>
            </a:r>
          </a:p>
          <a:p>
            <a:r>
              <a:rPr lang="en-US" sz="1200" kern="1200" dirty="0" smtClean="0">
                <a:solidFill>
                  <a:schemeClr val="tx1"/>
                </a:solidFill>
                <a:latin typeface="+mn-lt"/>
                <a:ea typeface="+mn-ea"/>
                <a:cs typeface="+mn-cs"/>
              </a:rPr>
              <a:t>\theta=\</a:t>
            </a:r>
            <a:r>
              <a:rPr lang="en-US" sz="1200" kern="1200" dirty="0" err="1" smtClean="0">
                <a:solidFill>
                  <a:schemeClr val="tx1"/>
                </a:solidFill>
                <a:latin typeface="+mn-lt"/>
                <a:ea typeface="+mn-ea"/>
                <a:cs typeface="+mn-cs"/>
              </a:rPr>
              <a:t>arg</a:t>
            </a:r>
            <a:r>
              <a:rPr lang="en-US" sz="1200" kern="1200" dirty="0" smtClean="0">
                <a:solidFill>
                  <a:schemeClr val="tx1"/>
                </a:solidFill>
                <a:latin typeface="+mn-lt"/>
                <a:ea typeface="+mn-ea"/>
                <a:cs typeface="+mn-cs"/>
              </a:rPr>
              <a:t>\max_\theta{\sum_{</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=1}^{N}{log(p(y^{(</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)},\theta))}}-c\sum_{j=1}^{M}{|\</a:t>
            </a:r>
            <a:r>
              <a:rPr lang="en-US" sz="1200" kern="1200" dirty="0" err="1" smtClean="0">
                <a:solidFill>
                  <a:schemeClr val="tx1"/>
                </a:solidFill>
                <a:latin typeface="+mn-lt"/>
                <a:ea typeface="+mn-ea"/>
                <a:cs typeface="+mn-cs"/>
              </a:rPr>
              <a:t>theta_j</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\theta=\</a:t>
            </a:r>
            <a:r>
              <a:rPr lang="en-US" sz="1200" kern="1200" dirty="0" err="1" smtClean="0">
                <a:solidFill>
                  <a:schemeClr val="tx1"/>
                </a:solidFill>
                <a:latin typeface="+mn-lt"/>
                <a:ea typeface="+mn-ea"/>
                <a:cs typeface="+mn-cs"/>
              </a:rPr>
              <a:t>arg</a:t>
            </a:r>
            <a:r>
              <a:rPr lang="en-US" sz="1200" kern="1200" dirty="0" smtClean="0">
                <a:solidFill>
                  <a:schemeClr val="tx1"/>
                </a:solidFill>
                <a:latin typeface="+mn-lt"/>
                <a:ea typeface="+mn-ea"/>
                <a:cs typeface="+mn-cs"/>
              </a:rPr>
              <a:t>\max_\theta{\sum_{</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=1}^{N}{log(p(y^{(</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{x}^{(</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)},\theta))}}-c\sum_{j=1}^{M}{\theta_j^2}</a:t>
            </a:r>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E5611847-43E8-F148-9896-634BD6742F8B}" type="slidenum">
              <a:rPr lang="en-US" smtClean="0"/>
              <a:pPr/>
              <a:t>10</a:t>
            </a:fld>
            <a:endParaRPr lang="en-US"/>
          </a:p>
        </p:txBody>
      </p:sp>
    </p:spTree>
    <p:extLst>
      <p:ext uri="{BB962C8B-B14F-4D97-AF65-F5344CB8AC3E}">
        <p14:creationId xmlns:p14="http://schemas.microsoft.com/office/powerpoint/2010/main" val="2552125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152401" y="5913503"/>
            <a:ext cx="8839200" cy="411097"/>
          </a:xfrm>
          <a:prstGeom prst="rect">
            <a:avLst/>
          </a:prstGeom>
        </p:spPr>
        <p:txBody>
          <a:bodyPr vert="horz" lIns="34290" tIns="17145" rIns="34290" bIns="17145" anchor="t"/>
          <a:lstStyle>
            <a:lvl1pPr marL="0" indent="0" algn="ctr">
              <a:spcBef>
                <a:spcPts val="0"/>
              </a:spcBef>
              <a:buFont typeface="Arial" pitchFamily="34" charset="0"/>
              <a:buNone/>
              <a:defRPr sz="1600" b="0" i="0" cap="all" baseline="0">
                <a:solidFill>
                  <a:srgbClr val="212121"/>
                </a:solidFill>
                <a:latin typeface="+mn-lt"/>
              </a:defRPr>
            </a:lvl1pPr>
          </a:lstStyle>
          <a:p>
            <a:pPr lvl="0"/>
            <a:r>
              <a:rPr lang="en-US" dirty="0" err="1" smtClean="0"/>
              <a:t>SeCONDARY</a:t>
            </a:r>
            <a:r>
              <a:rPr lang="en-US" dirty="0" smtClean="0"/>
              <a:t> LINE – DATE, SPEAKER NAME, ETC.</a:t>
            </a:r>
          </a:p>
        </p:txBody>
      </p:sp>
      <p:sp>
        <p:nvSpPr>
          <p:cNvPr id="2" name="Footer Placeholder 1"/>
          <p:cNvSpPr>
            <a:spLocks noGrp="1"/>
          </p:cNvSpPr>
          <p:nvPr>
            <p:ph type="ftr" sz="quarter" idx="13"/>
          </p:nvPr>
        </p:nvSpPr>
        <p:spPr/>
        <p:txBody>
          <a:bodyPr/>
          <a:lstStyle/>
          <a:p>
            <a:endParaRPr lang="en-US" dirty="0"/>
          </a:p>
        </p:txBody>
      </p:sp>
      <p:pic>
        <p:nvPicPr>
          <p:cNvPr id="6" name="Picture 5" descr="hulu_L_RGB_Titl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247654" y="2992726"/>
            <a:ext cx="2648691" cy="872547"/>
          </a:xfrm>
          <a:prstGeom prst="rect">
            <a:avLst/>
          </a:prstGeom>
        </p:spPr>
      </p:pic>
      <p:sp>
        <p:nvSpPr>
          <p:cNvPr id="3" name="Title 2"/>
          <p:cNvSpPr>
            <a:spLocks noGrp="1"/>
          </p:cNvSpPr>
          <p:nvPr>
            <p:ph type="title"/>
          </p:nvPr>
        </p:nvSpPr>
        <p:spPr>
          <a:xfrm>
            <a:off x="152401" y="5257800"/>
            <a:ext cx="8839200" cy="614027"/>
          </a:xfrm>
        </p:spPr>
        <p:txBody>
          <a:bodyPr/>
          <a:lstStyle/>
          <a:p>
            <a:r>
              <a:rPr lang="en-US" smtClean="0"/>
              <a:t>Click to edit Master title style</a:t>
            </a:r>
            <a:endParaRPr lang="en-US"/>
          </a:p>
        </p:txBody>
      </p:sp>
    </p:spTree>
    <p:extLst>
      <p:ext uri="{BB962C8B-B14F-4D97-AF65-F5344CB8AC3E}">
        <p14:creationId xmlns:p14="http://schemas.microsoft.com/office/powerpoint/2010/main" val="3683108540"/>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grpSp>
        <p:nvGrpSpPr>
          <p:cNvPr id="13" name="Group 12"/>
          <p:cNvGrpSpPr/>
          <p:nvPr userDrawn="1"/>
        </p:nvGrpSpPr>
        <p:grpSpPr>
          <a:xfrm>
            <a:off x="0" y="6629400"/>
            <a:ext cx="9144000" cy="228600"/>
            <a:chOff x="0" y="6629400"/>
            <a:chExt cx="9144000" cy="228600"/>
          </a:xfrm>
        </p:grpSpPr>
        <p:sp>
          <p:nvSpPr>
            <p:cNvPr id="14" name="Rectangle 13"/>
            <p:cNvSpPr/>
            <p:nvPr userDrawn="1"/>
          </p:nvSpPr>
          <p:spPr>
            <a:xfrm>
              <a:off x="0" y="6629400"/>
              <a:ext cx="9144000" cy="228600"/>
            </a:xfrm>
            <a:prstGeom prst="rect">
              <a:avLst/>
            </a:prstGeom>
            <a:gradFill flip="none" rotWithShape="1">
              <a:gsLst>
                <a:gs pos="0">
                  <a:schemeClr val="bg2">
                    <a:alpha val="20000"/>
                  </a:schemeClr>
                </a:gs>
                <a:gs pos="67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hulu_L_B&amp;W_black.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06" y="6683043"/>
              <a:ext cx="378359" cy="133539"/>
            </a:xfrm>
            <a:prstGeom prst="rect">
              <a:avLst/>
            </a:prstGeom>
          </p:spPr>
        </p:pic>
      </p:grpSp>
      <p:sp>
        <p:nvSpPr>
          <p:cNvPr id="3" name="Footer Placeholder 2"/>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77995F-332B-4C4C-BC91-A1950EC6AAF0}" type="slidenum">
              <a:rPr lang="en-US" smtClean="0"/>
              <a:pPr/>
              <a:t>‹#›</a:t>
            </a:fld>
            <a:endParaRPr lang="en-US"/>
          </a:p>
        </p:txBody>
      </p:sp>
      <p:sp>
        <p:nvSpPr>
          <p:cNvPr id="10" name="Content Placeholder 3"/>
          <p:cNvSpPr>
            <a:spLocks noGrp="1"/>
          </p:cNvSpPr>
          <p:nvPr>
            <p:ph sz="quarter" idx="15" hasCustomPrompt="1"/>
          </p:nvPr>
        </p:nvSpPr>
        <p:spPr>
          <a:xfrm>
            <a:off x="381000" y="1142999"/>
            <a:ext cx="8381998" cy="5410201"/>
          </a:xfrm>
          <a:prstGeom prst="rect">
            <a:avLst/>
          </a:prstGeom>
        </p:spPr>
        <p:txBody>
          <a:bodyPr vert="horz" lIns="0" tIns="0" rIns="0" bIns="0" anchor="t"/>
          <a:lstStyle>
            <a:lvl1pPr marL="0" indent="-457200" algn="l" defTabSz="914400" rtl="0" eaLnBrk="1" latinLnBrk="0" hangingPunct="1">
              <a:lnSpc>
                <a:spcPct val="150000"/>
              </a:lnSpc>
              <a:spcBef>
                <a:spcPts val="600"/>
              </a:spcBef>
              <a:buClr>
                <a:schemeClr val="accent1"/>
              </a:buClr>
              <a:buSzPct val="100000"/>
              <a:buFont typeface="Wingdings" charset="2"/>
              <a:buAutoNum type="arabicPlain"/>
              <a:defRPr lang="en-US" sz="2000" b="0" i="0" kern="1200" dirty="0" smtClean="0">
                <a:solidFill>
                  <a:srgbClr val="4D4D4D"/>
                </a:solidFill>
                <a:latin typeface="+mj-lt"/>
                <a:ea typeface="+mn-ea"/>
                <a:cs typeface="+mn-cs"/>
              </a:defRPr>
            </a:lvl1pPr>
            <a:lvl2pPr marL="0" indent="-457200" algn="l" defTabSz="914400" rtl="0" eaLnBrk="1" latinLnBrk="0" hangingPunct="1">
              <a:lnSpc>
                <a:spcPct val="150000"/>
              </a:lnSpc>
              <a:spcBef>
                <a:spcPts val="600"/>
              </a:spcBef>
              <a:buClr>
                <a:schemeClr val="accent1"/>
              </a:buClr>
              <a:buSzPct val="100000"/>
              <a:buFont typeface="Wingdings" charset="2"/>
              <a:buAutoNum type="arabicPlain"/>
              <a:defRPr lang="en-US" sz="2000" b="0" i="0" kern="1200" dirty="0" smtClean="0">
                <a:solidFill>
                  <a:srgbClr val="4D4D4D"/>
                </a:solidFill>
                <a:latin typeface="+mj-lt"/>
                <a:ea typeface="+mn-ea"/>
                <a:cs typeface="+mn-cs"/>
              </a:defRPr>
            </a:lvl2pPr>
            <a:lvl3pPr marL="0" indent="-457200" algn="l" defTabSz="914400" rtl="0" eaLnBrk="1" latinLnBrk="0" hangingPunct="1">
              <a:lnSpc>
                <a:spcPct val="150000"/>
              </a:lnSpc>
              <a:spcBef>
                <a:spcPts val="600"/>
              </a:spcBef>
              <a:buClr>
                <a:schemeClr val="accent1"/>
              </a:buClr>
              <a:buSzPct val="100000"/>
              <a:buFont typeface="Wingdings" charset="2"/>
              <a:buAutoNum type="arabicPlain"/>
              <a:defRPr lang="en-US" sz="2000" b="0" i="0" kern="1200" dirty="0" smtClean="0">
                <a:solidFill>
                  <a:srgbClr val="4D4D4D"/>
                </a:solidFill>
                <a:latin typeface="+mj-lt"/>
                <a:ea typeface="+mn-ea"/>
                <a:cs typeface="+mn-cs"/>
              </a:defRPr>
            </a:lvl3pPr>
            <a:lvl4pPr marL="0" indent="-457200" algn="l" defTabSz="914400" rtl="0" eaLnBrk="1" latinLnBrk="0" hangingPunct="1">
              <a:lnSpc>
                <a:spcPct val="150000"/>
              </a:lnSpc>
              <a:spcBef>
                <a:spcPts val="600"/>
              </a:spcBef>
              <a:buClr>
                <a:schemeClr val="accent1"/>
              </a:buClr>
              <a:buSzPct val="100000"/>
              <a:buFont typeface="Wingdings" charset="2"/>
              <a:buAutoNum type="arabicPlain"/>
              <a:defRPr lang="en-US" sz="2000" b="0" i="0" kern="1200" dirty="0" smtClean="0">
                <a:solidFill>
                  <a:srgbClr val="4D4D4D"/>
                </a:solidFill>
                <a:latin typeface="+mj-lt"/>
                <a:ea typeface="+mn-ea"/>
                <a:cs typeface="+mn-cs"/>
              </a:defRPr>
            </a:lvl4pPr>
            <a:lvl5pPr marL="0" indent="-457200" algn="l" defTabSz="914400" rtl="0" eaLnBrk="1" latinLnBrk="0" hangingPunct="1">
              <a:lnSpc>
                <a:spcPct val="150000"/>
              </a:lnSpc>
              <a:spcBef>
                <a:spcPts val="600"/>
              </a:spcBef>
              <a:buClr>
                <a:schemeClr val="accent1"/>
              </a:buClr>
              <a:buSzPct val="100000"/>
              <a:buFont typeface="Wingdings" charset="2"/>
              <a:buAutoNum type="arabicPlain"/>
              <a:defRPr lang="en-US" sz="2000" b="0" i="0" kern="1200" dirty="0">
                <a:solidFill>
                  <a:srgbClr val="4D4D4D"/>
                </a:solidFill>
                <a:latin typeface="+mj-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Box 4"/>
          <p:cNvSpPr txBox="1"/>
          <p:nvPr userDrawn="1"/>
        </p:nvSpPr>
        <p:spPr>
          <a:xfrm>
            <a:off x="152401" y="376573"/>
            <a:ext cx="8839200" cy="492443"/>
          </a:xfrm>
          <a:prstGeom prst="rect">
            <a:avLst/>
          </a:prstGeom>
          <a:noFill/>
        </p:spPr>
        <p:txBody>
          <a:bodyPr wrap="square" rtlCol="0">
            <a:spAutoFit/>
          </a:bodyPr>
          <a:lstStyle/>
          <a:p>
            <a:pPr algn="ctr"/>
            <a:r>
              <a:rPr lang="en-US" sz="2600" b="1" i="0" cap="all" dirty="0" smtClean="0">
                <a:solidFill>
                  <a:schemeClr val="accent1"/>
                </a:solidFill>
              </a:rPr>
              <a:t>TABLE OF CONTENTS</a:t>
            </a:r>
            <a:endParaRPr lang="en-US" sz="2600" dirty="0">
              <a:solidFill>
                <a:schemeClr val="accent1"/>
              </a:solidFill>
            </a:endParaRPr>
          </a:p>
        </p:txBody>
      </p:sp>
    </p:spTree>
    <p:extLst>
      <p:ext uri="{BB962C8B-B14F-4D97-AF65-F5344CB8AC3E}">
        <p14:creationId xmlns:p14="http://schemas.microsoft.com/office/powerpoint/2010/main" val="536357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tro Speaker">
    <p:spTree>
      <p:nvGrpSpPr>
        <p:cNvPr id="1" name=""/>
        <p:cNvGrpSpPr/>
        <p:nvPr/>
      </p:nvGrpSpPr>
      <p:grpSpPr>
        <a:xfrm>
          <a:off x="0" y="0"/>
          <a:ext cx="0" cy="0"/>
          <a:chOff x="0" y="0"/>
          <a:chExt cx="0" cy="0"/>
        </a:xfrm>
      </p:grpSpPr>
      <p:sp>
        <p:nvSpPr>
          <p:cNvPr id="20" name="Rectangle 19"/>
          <p:cNvSpPr/>
          <p:nvPr userDrawn="1"/>
        </p:nvSpPr>
        <p:spPr>
          <a:xfrm>
            <a:off x="0" y="6629400"/>
            <a:ext cx="9144000" cy="228600"/>
          </a:xfrm>
          <a:prstGeom prst="rect">
            <a:avLst/>
          </a:prstGeom>
          <a:gradFill flip="none" rotWithShape="1">
            <a:gsLst>
              <a:gs pos="0">
                <a:schemeClr val="bg2">
                  <a:alpha val="20000"/>
                </a:schemeClr>
              </a:gs>
              <a:gs pos="67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1"/>
          <p:cNvSpPr>
            <a:spLocks noGrp="1"/>
          </p:cNvSpPr>
          <p:nvPr>
            <p:ph type="title" hasCustomPrompt="1"/>
          </p:nvPr>
        </p:nvSpPr>
        <p:spPr>
          <a:xfrm>
            <a:off x="4753345" y="4648200"/>
            <a:ext cx="4267200" cy="485759"/>
          </a:xfrm>
          <a:prstGeom prst="rect">
            <a:avLst/>
          </a:prstGeom>
        </p:spPr>
        <p:txBody>
          <a:bodyPr anchor="t"/>
          <a:lstStyle>
            <a:lvl1pPr marL="0" indent="0" algn="ctr">
              <a:buFont typeface="Arial" pitchFamily="34" charset="0"/>
              <a:buNone/>
              <a:defRPr sz="3000" cap="all" baseline="0"/>
            </a:lvl1pPr>
          </a:lstStyle>
          <a:p>
            <a:r>
              <a:rPr lang="en-US" dirty="0" smtClean="0"/>
              <a:t>SPEAKER NAME</a:t>
            </a:r>
            <a:endParaRPr lang="en-US" dirty="0"/>
          </a:p>
        </p:txBody>
      </p:sp>
      <p:sp>
        <p:nvSpPr>
          <p:cNvPr id="12" name="Text Placeholder 8"/>
          <p:cNvSpPr>
            <a:spLocks noGrp="1"/>
          </p:cNvSpPr>
          <p:nvPr>
            <p:ph type="body" sz="quarter" idx="15" hasCustomPrompt="1"/>
          </p:nvPr>
        </p:nvSpPr>
        <p:spPr>
          <a:xfrm>
            <a:off x="4753345" y="5145079"/>
            <a:ext cx="4267200" cy="381668"/>
          </a:xfrm>
          <a:prstGeom prst="rect">
            <a:avLst/>
          </a:prstGeom>
        </p:spPr>
        <p:txBody>
          <a:bodyPr anchor="t"/>
          <a:lstStyle>
            <a:lvl1pPr marL="0" indent="0" algn="ctr">
              <a:buFont typeface="Arial" pitchFamily="34" charset="0"/>
              <a:buNone/>
              <a:defRPr sz="1400" cap="all" baseline="0"/>
            </a:lvl1pPr>
          </a:lstStyle>
          <a:p>
            <a:pPr lvl="0"/>
            <a:r>
              <a:rPr lang="en-US" dirty="0" smtClean="0"/>
              <a:t>HULU TITLE</a:t>
            </a:r>
            <a:endParaRPr lang="en-US" dirty="0"/>
          </a:p>
        </p:txBody>
      </p:sp>
      <p:sp>
        <p:nvSpPr>
          <p:cNvPr id="3" name="Footer Placeholder 2"/>
          <p:cNvSpPr>
            <a:spLocks noGrp="1"/>
          </p:cNvSpPr>
          <p:nvPr>
            <p:ph type="ftr" sz="quarter" idx="19"/>
          </p:nvPr>
        </p:nvSpPr>
        <p:spPr>
          <a:xfrm>
            <a:off x="4572000" y="6629576"/>
            <a:ext cx="4572000" cy="227285"/>
          </a:xfrm>
        </p:spPr>
        <p:txBody>
          <a:bodyPr/>
          <a:lstStyle/>
          <a:p>
            <a:endParaRPr lang="en-US" dirty="0"/>
          </a:p>
        </p:txBody>
      </p:sp>
      <p:sp>
        <p:nvSpPr>
          <p:cNvPr id="9" name="Content Placeholder 4"/>
          <p:cNvSpPr>
            <a:spLocks noGrp="1"/>
          </p:cNvSpPr>
          <p:nvPr>
            <p:ph sz="quarter" idx="18"/>
          </p:nvPr>
        </p:nvSpPr>
        <p:spPr>
          <a:xfrm>
            <a:off x="0" y="0"/>
            <a:ext cx="4572000" cy="6858000"/>
          </a:xfrm>
          <a:prstGeom prst="rect">
            <a:avLst/>
          </a:prstGeom>
          <a:blipFill rotWithShape="1">
            <a:blip r:embed="rId2" cstate="print"/>
            <a:stretch>
              <a:fillRect/>
            </a:stretch>
          </a:blipFill>
        </p:spPr>
        <p:txBody>
          <a:bodyPr vert="horz" anchor="b"/>
          <a:lstStyle>
            <a:lvl1pPr marL="0" indent="0" algn="ctr">
              <a:buNone/>
              <a:defRPr sz="2000" baseline="0">
                <a:solidFill>
                  <a:schemeClr val="tx2"/>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smtClean="0"/>
              <a:t>Click to edit Master text styles</a:t>
            </a:r>
          </a:p>
        </p:txBody>
      </p:sp>
      <p:pic>
        <p:nvPicPr>
          <p:cNvPr id="10" name="Picture 9" descr="hulu_L_RGB_Title.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562600" y="2992726"/>
            <a:ext cx="2648691" cy="872547"/>
          </a:xfrm>
          <a:prstGeom prst="rect">
            <a:avLst/>
          </a:prstGeom>
        </p:spPr>
      </p:pic>
    </p:spTree>
    <p:extLst>
      <p:ext uri="{BB962C8B-B14F-4D97-AF65-F5344CB8AC3E}">
        <p14:creationId xmlns:p14="http://schemas.microsoft.com/office/powerpoint/2010/main" val="2681678529"/>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ivider Hulu">
    <p:spTree>
      <p:nvGrpSpPr>
        <p:cNvPr id="1" name=""/>
        <p:cNvGrpSpPr/>
        <p:nvPr/>
      </p:nvGrpSpPr>
      <p:grpSpPr>
        <a:xfrm>
          <a:off x="0" y="0"/>
          <a:ext cx="0" cy="0"/>
          <a:chOff x="0" y="0"/>
          <a:chExt cx="0" cy="0"/>
        </a:xfrm>
      </p:grpSpPr>
      <p:sp>
        <p:nvSpPr>
          <p:cNvPr id="11" name="Rectangle 10"/>
          <p:cNvSpPr/>
          <p:nvPr userDrawn="1"/>
        </p:nvSpPr>
        <p:spPr>
          <a:xfrm>
            <a:off x="0" y="6629400"/>
            <a:ext cx="9144000" cy="228600"/>
          </a:xfrm>
          <a:prstGeom prst="rect">
            <a:avLst/>
          </a:prstGeom>
          <a:gradFill flip="none" rotWithShape="1">
            <a:gsLst>
              <a:gs pos="0">
                <a:schemeClr val="bg2">
                  <a:alpha val="20000"/>
                </a:schemeClr>
              </a:gs>
              <a:gs pos="67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0"/>
          </p:nvPr>
        </p:nvSpPr>
        <p:spPr>
          <a:xfrm>
            <a:off x="0" y="6629576"/>
            <a:ext cx="9144000" cy="227285"/>
          </a:xfrm>
        </p:spPr>
        <p:txBody>
          <a:bodyPr/>
          <a:lstStyle/>
          <a:p>
            <a:endParaRPr lang="en-US" dirty="0"/>
          </a:p>
        </p:txBody>
      </p:sp>
      <p:pic>
        <p:nvPicPr>
          <p:cNvPr id="7" name="Picture 6" descr="hulu_L_RGB_Titl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247654" y="2992726"/>
            <a:ext cx="2648691" cy="872547"/>
          </a:xfrm>
          <a:prstGeom prst="rect">
            <a:avLst/>
          </a:prstGeom>
        </p:spPr>
      </p:pic>
    </p:spTree>
    <p:extLst>
      <p:ext uri="{BB962C8B-B14F-4D97-AF65-F5344CB8AC3E}">
        <p14:creationId xmlns:p14="http://schemas.microsoft.com/office/powerpoint/2010/main" val="531253946"/>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p:bg>
      <p:bgRef idx="1003">
        <a:schemeClr val="bg1"/>
      </p:bgRef>
    </p:bg>
    <p:spTree>
      <p:nvGrpSpPr>
        <p:cNvPr id="1" name=""/>
        <p:cNvGrpSpPr/>
        <p:nvPr/>
      </p:nvGrpSpPr>
      <p:grpSpPr>
        <a:xfrm>
          <a:off x="0" y="0"/>
          <a:ext cx="0" cy="0"/>
          <a:chOff x="0" y="0"/>
          <a:chExt cx="0" cy="0"/>
        </a:xfrm>
      </p:grpSpPr>
      <p:sp>
        <p:nvSpPr>
          <p:cNvPr id="4" name="Content Placeholder 4"/>
          <p:cNvSpPr>
            <a:spLocks noGrp="1" noChangeAspect="1"/>
          </p:cNvSpPr>
          <p:nvPr>
            <p:ph sz="quarter" idx="18"/>
          </p:nvPr>
        </p:nvSpPr>
        <p:spPr>
          <a:xfrm>
            <a:off x="0" y="857250"/>
            <a:ext cx="9144000" cy="5143500"/>
          </a:xfrm>
          <a:prstGeom prst="rect">
            <a:avLst/>
          </a:prstGeom>
          <a:blipFill rotWithShape="1">
            <a:blip r:embed="rId2" cstate="print"/>
            <a:stretch>
              <a:fillRect/>
            </a:stretch>
          </a:blipFill>
        </p:spPr>
        <p:txBody>
          <a:bodyPr vert="horz" anchor="b"/>
          <a:lstStyle>
            <a:lvl1pPr marL="0" indent="0" algn="ctr">
              <a:buNone/>
              <a:defRPr sz="1800" baseline="0">
                <a:solidFill>
                  <a:srgbClr val="4D4D4D"/>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smtClean="0"/>
              <a:t>Click to edit Master text styles</a:t>
            </a:r>
          </a:p>
        </p:txBody>
      </p:sp>
      <p:sp>
        <p:nvSpPr>
          <p:cNvPr id="5" name="Slide Number Placeholder 4"/>
          <p:cNvSpPr>
            <a:spLocks noGrp="1"/>
          </p:cNvSpPr>
          <p:nvPr>
            <p:ph type="sldNum" sz="quarter" idx="20"/>
          </p:nvPr>
        </p:nvSpPr>
        <p:spPr/>
        <p:txBody>
          <a:bodyPr/>
          <a:lstStyle/>
          <a:p>
            <a:fld id="{A077995F-332B-4C4C-BC91-A1950EC6AAF0}" type="slidenum">
              <a:rPr lang="en-US" smtClean="0"/>
              <a:pPr/>
              <a:t>‹#›</a:t>
            </a:fld>
            <a:endParaRPr lang="en-US"/>
          </a:p>
        </p:txBody>
      </p:sp>
      <p:sp>
        <p:nvSpPr>
          <p:cNvPr id="6" name="Footer Placeholder 5"/>
          <p:cNvSpPr>
            <a:spLocks noGrp="1"/>
          </p:cNvSpPr>
          <p:nvPr>
            <p:ph type="ftr" sz="quarter" idx="21"/>
          </p:nvPr>
        </p:nvSpPr>
        <p:spPr>
          <a:xfrm>
            <a:off x="0" y="6629576"/>
            <a:ext cx="8915400" cy="227285"/>
          </a:xfrm>
        </p:spPr>
        <p:txBody>
          <a:bodyPr/>
          <a:lstStyle/>
          <a:p>
            <a:endParaRPr lang="en-US" dirty="0"/>
          </a:p>
        </p:txBody>
      </p:sp>
      <p:sp>
        <p:nvSpPr>
          <p:cNvPr id="3" name="Title 2"/>
          <p:cNvSpPr>
            <a:spLocks noGrp="1"/>
          </p:cNvSpPr>
          <p:nvPr>
            <p:ph type="title"/>
          </p:nvPr>
        </p:nvSpPr>
        <p:spPr/>
        <p:txBody>
          <a:bodyPr/>
          <a:lstStyle>
            <a:lvl1pPr>
              <a:defRPr>
                <a:solidFill>
                  <a:schemeClr val="tx2"/>
                </a:solidFill>
              </a:defRPr>
            </a:lvl1pPr>
          </a:lstStyle>
          <a:p>
            <a:r>
              <a:rPr lang="en-US" smtClean="0"/>
              <a:t>Click to edit Master title style</a:t>
            </a:r>
            <a:endParaRPr lang="en-US"/>
          </a:p>
        </p:txBody>
      </p:sp>
    </p:spTree>
    <p:extLst>
      <p:ext uri="{BB962C8B-B14F-4D97-AF65-F5344CB8AC3E}">
        <p14:creationId xmlns:p14="http://schemas.microsoft.com/office/powerpoint/2010/main" val="14797055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ono">
    <p:spTree>
      <p:nvGrpSpPr>
        <p:cNvPr id="1" name=""/>
        <p:cNvGrpSpPr/>
        <p:nvPr/>
      </p:nvGrpSpPr>
      <p:grpSpPr>
        <a:xfrm>
          <a:off x="0" y="0"/>
          <a:ext cx="0" cy="0"/>
          <a:chOff x="0" y="0"/>
          <a:chExt cx="0" cy="0"/>
        </a:xfrm>
      </p:grpSpPr>
      <p:sp>
        <p:nvSpPr>
          <p:cNvPr id="4" name="Content Placeholder 4"/>
          <p:cNvSpPr>
            <a:spLocks noGrp="1"/>
          </p:cNvSpPr>
          <p:nvPr>
            <p:ph sz="quarter" idx="18"/>
          </p:nvPr>
        </p:nvSpPr>
        <p:spPr>
          <a:xfrm>
            <a:off x="0" y="0"/>
            <a:ext cx="9144000" cy="6858000"/>
          </a:xfrm>
          <a:prstGeom prst="rect">
            <a:avLst/>
          </a:prstGeom>
          <a:blipFill rotWithShape="1">
            <a:blip r:embed="rId2" cstate="print"/>
            <a:stretch>
              <a:fillRect/>
            </a:stretch>
          </a:blipFill>
        </p:spPr>
        <p:txBody>
          <a:bodyPr vert="horz" anchor="b"/>
          <a:lstStyle>
            <a:lvl1pPr marL="0" indent="0" algn="ctr">
              <a:buNone/>
              <a:defRPr sz="2000" baseline="0">
                <a:solidFill>
                  <a:srgbClr val="4D4D4D"/>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smtClean="0"/>
              <a:t>Click to edit Master text styles</a:t>
            </a:r>
          </a:p>
        </p:txBody>
      </p:sp>
      <p:sp>
        <p:nvSpPr>
          <p:cNvPr id="6" name="Title 2"/>
          <p:cNvSpPr>
            <a:spLocks noGrp="1"/>
          </p:cNvSpPr>
          <p:nvPr>
            <p:ph type="title"/>
          </p:nvPr>
        </p:nvSpPr>
        <p:spPr>
          <a:xfrm>
            <a:off x="0" y="228600"/>
            <a:ext cx="4918710" cy="715963"/>
          </a:xfrm>
          <a:prstGeom prst="rect">
            <a:avLst/>
          </a:prstGeom>
          <a:solidFill>
            <a:schemeClr val="accent1"/>
          </a:solidFill>
          <a:effectLst>
            <a:outerShdw blurRad="190500" algn="ctr" rotWithShape="0">
              <a:prstClr val="black">
                <a:alpha val="60000"/>
              </a:prstClr>
            </a:outerShdw>
          </a:effectLst>
        </p:spPr>
        <p:txBody>
          <a:bodyPr vert="horz" lIns="0" tIns="0" rIns="0" bIns="0" rtlCol="0" anchor="ctr">
            <a:noAutofit/>
          </a:bodyPr>
          <a:lstStyle>
            <a:lvl1pPr marL="0" indent="0" algn="ctr">
              <a:buFont typeface="Arial"/>
              <a:buNone/>
              <a:defRPr lang="en-US" sz="1800" dirty="0">
                <a:solidFill>
                  <a:schemeClr val="bg1"/>
                </a:solidFill>
                <a:effectLst/>
              </a:defRPr>
            </a:lvl1pPr>
          </a:lstStyle>
          <a:p>
            <a:pPr lvl="0" algn="ctr"/>
            <a:r>
              <a:rPr lang="en-US" smtClean="0"/>
              <a:t>Click to edit Master title style</a:t>
            </a:r>
            <a:endParaRPr lang="en-US" dirty="0"/>
          </a:p>
        </p:txBody>
      </p:sp>
    </p:spTree>
    <p:extLst>
      <p:ext uri="{BB962C8B-B14F-4D97-AF65-F5344CB8AC3E}">
        <p14:creationId xmlns:p14="http://schemas.microsoft.com/office/powerpoint/2010/main" val="2600445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ptych">
    <p:spTree>
      <p:nvGrpSpPr>
        <p:cNvPr id="1" name=""/>
        <p:cNvGrpSpPr/>
        <p:nvPr/>
      </p:nvGrpSpPr>
      <p:grpSpPr>
        <a:xfrm>
          <a:off x="0" y="0"/>
          <a:ext cx="0" cy="0"/>
          <a:chOff x="0" y="0"/>
          <a:chExt cx="0" cy="0"/>
        </a:xfrm>
      </p:grpSpPr>
      <p:sp>
        <p:nvSpPr>
          <p:cNvPr id="6" name="Content Placeholder 4"/>
          <p:cNvSpPr>
            <a:spLocks noGrp="1"/>
          </p:cNvSpPr>
          <p:nvPr>
            <p:ph sz="quarter" idx="19"/>
          </p:nvPr>
        </p:nvSpPr>
        <p:spPr>
          <a:xfrm>
            <a:off x="4572000" y="0"/>
            <a:ext cx="4572000" cy="6858000"/>
          </a:xfrm>
          <a:prstGeom prst="rect">
            <a:avLst/>
          </a:prstGeom>
          <a:blipFill rotWithShape="1">
            <a:blip r:embed="rId2" cstate="print"/>
            <a:stretch>
              <a:fillRect/>
            </a:stretch>
          </a:blipFill>
        </p:spPr>
        <p:txBody>
          <a:bodyPr vert="horz" anchor="b"/>
          <a:lstStyle>
            <a:lvl1pPr marL="0" indent="0" algn="ctr">
              <a:buNone/>
              <a:defRPr sz="2000" baseline="0">
                <a:solidFill>
                  <a:schemeClr val="tx2"/>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smtClean="0"/>
              <a:t>Click to edit Master text styles</a:t>
            </a:r>
          </a:p>
        </p:txBody>
      </p:sp>
      <p:sp>
        <p:nvSpPr>
          <p:cNvPr id="7" name="Content Placeholder 4"/>
          <p:cNvSpPr>
            <a:spLocks noGrp="1"/>
          </p:cNvSpPr>
          <p:nvPr>
            <p:ph sz="quarter" idx="18"/>
          </p:nvPr>
        </p:nvSpPr>
        <p:spPr>
          <a:xfrm>
            <a:off x="0" y="0"/>
            <a:ext cx="4572000" cy="6858000"/>
          </a:xfrm>
          <a:prstGeom prst="rect">
            <a:avLst/>
          </a:prstGeom>
          <a:blipFill rotWithShape="1">
            <a:blip r:embed="rId2" cstate="print"/>
            <a:stretch>
              <a:fillRect/>
            </a:stretch>
          </a:blipFill>
        </p:spPr>
        <p:txBody>
          <a:bodyPr vert="horz" anchor="b"/>
          <a:lstStyle>
            <a:lvl1pPr marL="0" indent="0" algn="ctr">
              <a:buNone/>
              <a:defRPr sz="2000" baseline="0">
                <a:solidFill>
                  <a:schemeClr val="tx2"/>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smtClean="0"/>
              <a:t>Click to edit Master text styles</a:t>
            </a:r>
          </a:p>
        </p:txBody>
      </p:sp>
      <p:sp>
        <p:nvSpPr>
          <p:cNvPr id="10" name="Title 2"/>
          <p:cNvSpPr>
            <a:spLocks noGrp="1"/>
          </p:cNvSpPr>
          <p:nvPr>
            <p:ph type="title"/>
          </p:nvPr>
        </p:nvSpPr>
        <p:spPr>
          <a:xfrm>
            <a:off x="80865" y="2713037"/>
            <a:ext cx="4491135" cy="715963"/>
          </a:xfrm>
          <a:prstGeom prst="rect">
            <a:avLst/>
          </a:prstGeom>
          <a:solidFill>
            <a:schemeClr val="accent1"/>
          </a:solidFill>
          <a:effectLst>
            <a:outerShdw blurRad="190500" algn="ctr" rotWithShape="0">
              <a:prstClr val="black">
                <a:alpha val="60000"/>
              </a:prstClr>
            </a:outerShdw>
          </a:effectLst>
        </p:spPr>
        <p:txBody>
          <a:bodyPr vert="horz" lIns="0" tIns="0" rIns="0" bIns="0" rtlCol="0" anchor="ctr">
            <a:noAutofit/>
          </a:bodyPr>
          <a:lstStyle>
            <a:lvl1pPr marL="0" indent="0" algn="ctr">
              <a:buFont typeface="Arial"/>
              <a:buNone/>
              <a:defRPr lang="en-US" sz="1800" dirty="0">
                <a:solidFill>
                  <a:schemeClr val="bg1"/>
                </a:solidFill>
                <a:effectLst/>
              </a:defRPr>
            </a:lvl1pPr>
          </a:lstStyle>
          <a:p>
            <a:pPr lvl="0" algn="ctr"/>
            <a:r>
              <a:rPr lang="en-US" smtClean="0"/>
              <a:t>Click to edit Master title style</a:t>
            </a:r>
            <a:endParaRPr lang="en-US" dirty="0"/>
          </a:p>
        </p:txBody>
      </p:sp>
      <p:sp>
        <p:nvSpPr>
          <p:cNvPr id="12" name="Text Placeholder 2"/>
          <p:cNvSpPr>
            <a:spLocks noGrp="1"/>
          </p:cNvSpPr>
          <p:nvPr>
            <p:ph type="body" sz="quarter" idx="14" hasCustomPrompt="1"/>
          </p:nvPr>
        </p:nvSpPr>
        <p:spPr>
          <a:xfrm>
            <a:off x="4572000" y="3429000"/>
            <a:ext cx="4495800" cy="685800"/>
          </a:xfrm>
          <a:prstGeom prst="rect">
            <a:avLst/>
          </a:prstGeom>
          <a:solidFill>
            <a:schemeClr val="accent1"/>
          </a:solidFill>
          <a:effectLst>
            <a:outerShdw blurRad="190500" algn="ctr" rotWithShape="0">
              <a:prstClr val="black">
                <a:alpha val="60000"/>
              </a:prstClr>
            </a:outerShdw>
          </a:effectLst>
        </p:spPr>
        <p:txBody>
          <a:bodyPr vert="horz" lIns="0" tIns="0" rIns="0" bIns="0" rtlCol="0" anchor="ctr">
            <a:noAutofit/>
          </a:bodyPr>
          <a:lstStyle>
            <a:lvl1pPr marL="342900" indent="-342900" algn="ctr">
              <a:buNone/>
              <a:defRPr lang="en-US" sz="1800" b="1" i="0" cap="all" baseline="0" dirty="0">
                <a:solidFill>
                  <a:schemeClr val="bg1"/>
                </a:solidFill>
                <a:effectLst/>
                <a:latin typeface="+mj-lt"/>
                <a:ea typeface="+mj-ea"/>
                <a:cs typeface="+mj-cs"/>
              </a:defRPr>
            </a:lvl1pPr>
          </a:lstStyle>
          <a:p>
            <a:pPr marL="0" lvl="0" indent="0" algn="ctr">
              <a:spcBef>
                <a:spcPct val="0"/>
              </a:spcBef>
            </a:pPr>
            <a:r>
              <a:rPr lang="en-US" dirty="0" smtClean="0"/>
              <a:t>Click to edit Master title style</a:t>
            </a:r>
            <a:endParaRPr lang="en-US" dirty="0"/>
          </a:p>
        </p:txBody>
      </p:sp>
    </p:spTree>
    <p:extLst>
      <p:ext uri="{BB962C8B-B14F-4D97-AF65-F5344CB8AC3E}">
        <p14:creationId xmlns:p14="http://schemas.microsoft.com/office/powerpoint/2010/main" val="10775036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13" name="Group 12"/>
          <p:cNvGrpSpPr/>
          <p:nvPr userDrawn="1"/>
        </p:nvGrpSpPr>
        <p:grpSpPr>
          <a:xfrm>
            <a:off x="0" y="6629400"/>
            <a:ext cx="9144000" cy="228600"/>
            <a:chOff x="0" y="6629400"/>
            <a:chExt cx="9144000" cy="228600"/>
          </a:xfrm>
        </p:grpSpPr>
        <p:sp>
          <p:nvSpPr>
            <p:cNvPr id="17" name="Rectangle 16"/>
            <p:cNvSpPr/>
            <p:nvPr userDrawn="1"/>
          </p:nvSpPr>
          <p:spPr>
            <a:xfrm>
              <a:off x="0" y="6629400"/>
              <a:ext cx="9144000" cy="228600"/>
            </a:xfrm>
            <a:prstGeom prst="rect">
              <a:avLst/>
            </a:prstGeom>
            <a:gradFill flip="none" rotWithShape="1">
              <a:gsLst>
                <a:gs pos="0">
                  <a:schemeClr val="bg2">
                    <a:alpha val="20000"/>
                  </a:schemeClr>
                </a:gs>
                <a:gs pos="67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descr="hulu_L_B&amp;W_black.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06" y="6683043"/>
              <a:ext cx="378359" cy="133539"/>
            </a:xfrm>
            <a:prstGeom prst="rect">
              <a:avLst/>
            </a:prstGeom>
          </p:spPr>
        </p:pic>
      </p:grpSp>
      <p:sp>
        <p:nvSpPr>
          <p:cNvPr id="10" name="Content Placeholder 3"/>
          <p:cNvSpPr>
            <a:spLocks noGrp="1"/>
          </p:cNvSpPr>
          <p:nvPr>
            <p:ph sz="quarter" idx="15"/>
          </p:nvPr>
        </p:nvSpPr>
        <p:spPr>
          <a:xfrm>
            <a:off x="381000" y="1447800"/>
            <a:ext cx="8382002" cy="5105400"/>
          </a:xfrm>
          <a:prstGeom prst="rect">
            <a:avLst/>
          </a:prstGeom>
        </p:spPr>
        <p:txBody>
          <a:bodyPr vert="horz" anchor="t"/>
          <a:lstStyle>
            <a:lvl1pPr marL="342900" indent="-342900" algn="l" defTabSz="914400" rtl="0" eaLnBrk="1" latinLnBrk="0" hangingPunct="1">
              <a:spcBef>
                <a:spcPct val="20000"/>
              </a:spcBef>
              <a:buFont typeface="Arial" pitchFamily="34" charset="0"/>
              <a:buChar char="•"/>
              <a:defRPr lang="en-US" sz="2000" kern="1200" dirty="0" smtClean="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lang="en-US" sz="1800" kern="1200" dirty="0" smtClean="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lang="en-US" sz="1600" kern="1200" dirty="0" smtClean="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lang="en-US" sz="1400" kern="1200" dirty="0" smtClean="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lang="en-US" sz="1400" kern="1200" dirty="0">
                <a:solidFill>
                  <a:schemeClr val="tx1"/>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8" name="Straight Connector 7"/>
          <p:cNvCxnSpPr/>
          <p:nvPr userDrawn="1"/>
        </p:nvCxnSpPr>
        <p:spPr>
          <a:xfrm>
            <a:off x="0" y="6858000"/>
            <a:ext cx="9144000" cy="0"/>
          </a:xfrm>
          <a:prstGeom prst="line">
            <a:avLst/>
          </a:prstGeom>
          <a:ln w="6350" cmpd="sng">
            <a:solidFill>
              <a:schemeClr val="bg2"/>
            </a:solidFill>
          </a:ln>
        </p:spPr>
        <p:style>
          <a:lnRef idx="2">
            <a:schemeClr val="accent1"/>
          </a:lnRef>
          <a:fillRef idx="0">
            <a:schemeClr val="accent1"/>
          </a:fillRef>
          <a:effectRef idx="1">
            <a:schemeClr val="accent1"/>
          </a:effectRef>
          <a:fontRef idx="minor">
            <a:schemeClr val="tx1"/>
          </a:fontRef>
        </p:style>
      </p:cxnSp>
      <p:sp>
        <p:nvSpPr>
          <p:cNvPr id="11" name="Footer Placeholder 10"/>
          <p:cNvSpPr>
            <a:spLocks noGrp="1"/>
          </p:cNvSpPr>
          <p:nvPr>
            <p:ph type="ftr" sz="quarter" idx="17"/>
          </p:nvPr>
        </p:nvSpPr>
        <p:spPr/>
        <p:txBody>
          <a:bodyPr/>
          <a:lstStyle/>
          <a:p>
            <a:endParaRPr lang="en-US" dirty="0"/>
          </a:p>
        </p:txBody>
      </p:sp>
      <p:sp>
        <p:nvSpPr>
          <p:cNvPr id="12" name="Slide Number Placeholder 11"/>
          <p:cNvSpPr>
            <a:spLocks noGrp="1"/>
          </p:cNvSpPr>
          <p:nvPr>
            <p:ph type="sldNum" sz="quarter" idx="18"/>
          </p:nvPr>
        </p:nvSpPr>
        <p:spPr/>
        <p:txBody>
          <a:bodyPr/>
          <a:lstStyle/>
          <a:p>
            <a:fld id="{A077995F-332B-4C4C-BC91-A1950EC6AAF0}" type="slidenum">
              <a:rPr lang="en-US" smtClean="0"/>
              <a:pPr/>
              <a:t>‹#›</a:t>
            </a:fld>
            <a:endParaRPr lang="en-US"/>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126430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grpSp>
        <p:nvGrpSpPr>
          <p:cNvPr id="15" name="Group 14"/>
          <p:cNvGrpSpPr/>
          <p:nvPr userDrawn="1"/>
        </p:nvGrpSpPr>
        <p:grpSpPr>
          <a:xfrm>
            <a:off x="0" y="6629400"/>
            <a:ext cx="9144000" cy="228600"/>
            <a:chOff x="0" y="6629400"/>
            <a:chExt cx="9144000" cy="228600"/>
          </a:xfrm>
        </p:grpSpPr>
        <p:sp>
          <p:nvSpPr>
            <p:cNvPr id="16" name="Rectangle 15"/>
            <p:cNvSpPr/>
            <p:nvPr userDrawn="1"/>
          </p:nvSpPr>
          <p:spPr>
            <a:xfrm>
              <a:off x="0" y="6629400"/>
              <a:ext cx="9144000" cy="228600"/>
            </a:xfrm>
            <a:prstGeom prst="rect">
              <a:avLst/>
            </a:prstGeom>
            <a:gradFill flip="none" rotWithShape="1">
              <a:gsLst>
                <a:gs pos="0">
                  <a:schemeClr val="bg2">
                    <a:alpha val="20000"/>
                  </a:schemeClr>
                </a:gs>
                <a:gs pos="67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descr="hulu_L_B&amp;W_black.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06" y="6683043"/>
              <a:ext cx="378359" cy="133539"/>
            </a:xfrm>
            <a:prstGeom prst="rect">
              <a:avLst/>
            </a:prstGeom>
          </p:spPr>
        </p:pic>
      </p:grpSp>
      <p:sp>
        <p:nvSpPr>
          <p:cNvPr id="7" name="Title 6"/>
          <p:cNvSpPr>
            <a:spLocks noGrp="1"/>
          </p:cNvSpPr>
          <p:nvPr>
            <p:ph type="title" hasCustomPrompt="1"/>
          </p:nvPr>
        </p:nvSpPr>
        <p:spPr>
          <a:xfrm>
            <a:off x="152401" y="3028275"/>
            <a:ext cx="8839198" cy="801449"/>
          </a:xfrm>
        </p:spPr>
        <p:txBody>
          <a:bodyPr anchor="t"/>
          <a:lstStyle>
            <a:lvl1pPr marL="0" indent="0" algn="ctr">
              <a:buFont typeface="Arial" pitchFamily="34" charset="0"/>
              <a:buNone/>
              <a:defRPr sz="4500" baseline="0">
                <a:effectLst/>
              </a:defRPr>
            </a:lvl1pPr>
          </a:lstStyle>
          <a:p>
            <a:r>
              <a:rPr lang="en-US" dirty="0" smtClean="0"/>
              <a:t>Section header</a:t>
            </a:r>
            <a:endParaRPr lang="en-US" dirty="0"/>
          </a:p>
        </p:txBody>
      </p:sp>
      <p:sp>
        <p:nvSpPr>
          <p:cNvPr id="5" name="Text Placeholder 6"/>
          <p:cNvSpPr>
            <a:spLocks noGrp="1"/>
          </p:cNvSpPr>
          <p:nvPr>
            <p:ph type="body" sz="quarter" idx="12" hasCustomPrompt="1"/>
          </p:nvPr>
        </p:nvSpPr>
        <p:spPr>
          <a:xfrm>
            <a:off x="152401" y="3886200"/>
            <a:ext cx="8839198" cy="411097"/>
          </a:xfrm>
          <a:prstGeom prst="rect">
            <a:avLst/>
          </a:prstGeom>
        </p:spPr>
        <p:txBody>
          <a:bodyPr vert="horz" lIns="34290" tIns="17145" rIns="34290" bIns="17145" anchor="t"/>
          <a:lstStyle>
            <a:lvl1pPr marL="0" indent="0" algn="ctr">
              <a:spcBef>
                <a:spcPts val="0"/>
              </a:spcBef>
              <a:buFont typeface="Arial" pitchFamily="34" charset="0"/>
              <a:buNone/>
              <a:defRPr sz="1800" b="0" i="0" cap="all" baseline="0">
                <a:solidFill>
                  <a:srgbClr val="212121"/>
                </a:solidFill>
                <a:latin typeface="+mn-lt"/>
              </a:defRPr>
            </a:lvl1pPr>
          </a:lstStyle>
          <a:p>
            <a:pPr lvl="0"/>
            <a:r>
              <a:rPr lang="en-US" dirty="0" err="1" smtClean="0"/>
              <a:t>SeCONDARY</a:t>
            </a:r>
            <a:r>
              <a:rPr lang="en-US" dirty="0" smtClean="0"/>
              <a:t> LINE – SUB-POINT, DATE, ETC.</a:t>
            </a:r>
          </a:p>
        </p:txBody>
      </p:sp>
      <p:sp>
        <p:nvSpPr>
          <p:cNvPr id="3" name="Footer Placeholder 2"/>
          <p:cNvSpPr>
            <a:spLocks noGrp="1"/>
          </p:cNvSpPr>
          <p:nvPr>
            <p:ph type="ftr" sz="quarter" idx="13"/>
          </p:nvPr>
        </p:nvSpPr>
        <p:spPr/>
        <p:txBody>
          <a:bodyPr/>
          <a:lstStyle/>
          <a:p>
            <a:endParaRPr lang="en-US" dirty="0"/>
          </a:p>
        </p:txBody>
      </p:sp>
      <p:sp>
        <p:nvSpPr>
          <p:cNvPr id="6" name="Slide Number Placeholder 5"/>
          <p:cNvSpPr>
            <a:spLocks noGrp="1"/>
          </p:cNvSpPr>
          <p:nvPr>
            <p:ph type="sldNum" sz="quarter" idx="14"/>
          </p:nvPr>
        </p:nvSpPr>
        <p:spPr/>
        <p:txBody>
          <a:bodyPr/>
          <a:lstStyle/>
          <a:p>
            <a:fld id="{A077995F-332B-4C4C-BC91-A1950EC6AAF0}" type="slidenum">
              <a:rPr lang="en-US" smtClean="0"/>
              <a:pPr/>
              <a:t>‹#›</a:t>
            </a:fld>
            <a:endParaRPr lang="en-US"/>
          </a:p>
        </p:txBody>
      </p:sp>
    </p:spTree>
    <p:extLst>
      <p:ext uri="{BB962C8B-B14F-4D97-AF65-F5344CB8AC3E}">
        <p14:creationId xmlns:p14="http://schemas.microsoft.com/office/powerpoint/2010/main" val="3119525424"/>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4" name="Group 13"/>
          <p:cNvGrpSpPr/>
          <p:nvPr userDrawn="1"/>
        </p:nvGrpSpPr>
        <p:grpSpPr>
          <a:xfrm>
            <a:off x="0" y="6629400"/>
            <a:ext cx="9144000" cy="228600"/>
            <a:chOff x="0" y="6629400"/>
            <a:chExt cx="9144000" cy="228600"/>
          </a:xfrm>
        </p:grpSpPr>
        <p:sp>
          <p:nvSpPr>
            <p:cNvPr id="15" name="Rectangle 14"/>
            <p:cNvSpPr/>
            <p:nvPr userDrawn="1"/>
          </p:nvSpPr>
          <p:spPr>
            <a:xfrm>
              <a:off x="0" y="6629400"/>
              <a:ext cx="9144000" cy="228600"/>
            </a:xfrm>
            <a:prstGeom prst="rect">
              <a:avLst/>
            </a:prstGeom>
            <a:gradFill flip="none" rotWithShape="1">
              <a:gsLst>
                <a:gs pos="0">
                  <a:schemeClr val="bg2">
                    <a:alpha val="20000"/>
                  </a:schemeClr>
                </a:gs>
                <a:gs pos="67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hulu_L_B&amp;W_black.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06" y="6683043"/>
              <a:ext cx="378359" cy="133539"/>
            </a:xfrm>
            <a:prstGeom prst="rect">
              <a:avLst/>
            </a:prstGeom>
          </p:spPr>
        </p:pic>
      </p:grpSp>
      <p:sp>
        <p:nvSpPr>
          <p:cNvPr id="2" name="Slide Number Placeholder 1"/>
          <p:cNvSpPr>
            <a:spLocks noGrp="1"/>
          </p:cNvSpPr>
          <p:nvPr>
            <p:ph type="sldNum" sz="quarter" idx="12"/>
          </p:nvPr>
        </p:nvSpPr>
        <p:spPr/>
        <p:txBody>
          <a:bodyPr/>
          <a:lstStyle/>
          <a:p>
            <a:fld id="{A077995F-332B-4C4C-BC91-A1950EC6AAF0}" type="slidenum">
              <a:rPr lang="en-US" smtClean="0"/>
              <a:pPr/>
              <a:t>‹#›</a:t>
            </a:fld>
            <a:endParaRPr lang="en-US"/>
          </a:p>
        </p:txBody>
      </p:sp>
      <p:sp>
        <p:nvSpPr>
          <p:cNvPr id="4" name="Footer Placeholder 3"/>
          <p:cNvSpPr>
            <a:spLocks noGrp="1"/>
          </p:cNvSpPr>
          <p:nvPr>
            <p:ph type="ftr" sz="quarter" idx="13"/>
          </p:nvPr>
        </p:nvSpPr>
        <p:spPr/>
        <p:txBody>
          <a:bodyPr/>
          <a:lstStyle/>
          <a:p>
            <a:endParaRPr lang="en-US"/>
          </a:p>
        </p:txBody>
      </p:sp>
      <p:sp>
        <p:nvSpPr>
          <p:cNvPr id="10" name="Content Placeholder 3"/>
          <p:cNvSpPr>
            <a:spLocks noGrp="1"/>
          </p:cNvSpPr>
          <p:nvPr>
            <p:ph sz="half" idx="14"/>
          </p:nvPr>
        </p:nvSpPr>
        <p:spPr>
          <a:xfrm>
            <a:off x="381001" y="1447800"/>
            <a:ext cx="4121720" cy="5105400"/>
          </a:xfrm>
          <a:prstGeom prst="rect">
            <a:avLst/>
          </a:prstGeom>
        </p:spPr>
        <p:txBody>
          <a:bodyPr anchor="t"/>
          <a:lstStyle>
            <a:lvl1pPr marL="285750" indent="-285750" algn="l">
              <a:buFont typeface="Arial"/>
              <a:buChar char="•"/>
              <a:defRPr sz="1400"/>
            </a:lvl1pPr>
            <a:lvl2pPr marL="742950" indent="-285750" algn="l">
              <a:buFont typeface="Arial"/>
              <a:buChar char="•"/>
              <a:defRPr sz="1400"/>
            </a:lvl2pPr>
            <a:lvl3pPr marL="1200150" indent="-285750" algn="l">
              <a:buFont typeface="Arial"/>
              <a:buChar char="•"/>
              <a:defRPr sz="1400"/>
            </a:lvl3pPr>
            <a:lvl4pPr marL="1657350" indent="-285750" algn="l">
              <a:buFont typeface="Arial"/>
              <a:buChar char="•"/>
              <a:defRPr sz="1400"/>
            </a:lvl4pPr>
            <a:lvl5pPr marL="2114550" indent="-285750" algn="l">
              <a:buFont typeface="Arial"/>
              <a:buChar cha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3"/>
          <p:cNvSpPr>
            <a:spLocks noGrp="1"/>
          </p:cNvSpPr>
          <p:nvPr>
            <p:ph sz="quarter" idx="16"/>
          </p:nvPr>
        </p:nvSpPr>
        <p:spPr>
          <a:xfrm>
            <a:off x="4641273" y="1447800"/>
            <a:ext cx="4121727" cy="5105400"/>
          </a:xfrm>
          <a:prstGeom prst="rect">
            <a:avLst/>
          </a:prstGeom>
        </p:spPr>
        <p:txBody>
          <a:bodyPr vert="horz" anchor="t"/>
          <a:lstStyle>
            <a:lvl1pPr marL="342900" indent="-342900" algn="l" defTabSz="914400" rtl="0" eaLnBrk="1" latinLnBrk="0" hangingPunct="1">
              <a:spcBef>
                <a:spcPct val="20000"/>
              </a:spcBef>
              <a:buFont typeface="Arial"/>
              <a:buChar char="•"/>
              <a:defRPr lang="en-US" sz="1400" kern="1200" dirty="0" smtClean="0">
                <a:solidFill>
                  <a:schemeClr val="tx1"/>
                </a:solidFill>
                <a:latin typeface="+mn-lt"/>
                <a:ea typeface="+mn-ea"/>
                <a:cs typeface="+mn-cs"/>
              </a:defRPr>
            </a:lvl1pPr>
            <a:lvl2pPr marL="742950" indent="-285750" algn="l" defTabSz="914400" rtl="0" eaLnBrk="1" latinLnBrk="0" hangingPunct="1">
              <a:spcBef>
                <a:spcPct val="20000"/>
              </a:spcBef>
              <a:buFont typeface="Arial"/>
              <a:buChar char="•"/>
              <a:defRPr lang="en-US" sz="1400" kern="1200" dirty="0" smtClean="0">
                <a:solidFill>
                  <a:schemeClr val="tx1"/>
                </a:solidFill>
                <a:latin typeface="+mn-lt"/>
                <a:ea typeface="+mn-ea"/>
                <a:cs typeface="+mn-cs"/>
              </a:defRPr>
            </a:lvl2pPr>
            <a:lvl3pPr marL="1143000" indent="-228600" algn="l" defTabSz="914400" rtl="0" eaLnBrk="1" latinLnBrk="0" hangingPunct="1">
              <a:spcBef>
                <a:spcPct val="20000"/>
              </a:spcBef>
              <a:buFont typeface="Arial"/>
              <a:buChar char="•"/>
              <a:defRPr lang="en-US" sz="1400" kern="1200" dirty="0" smtClean="0">
                <a:solidFill>
                  <a:schemeClr val="tx1"/>
                </a:solidFill>
                <a:latin typeface="+mn-lt"/>
                <a:ea typeface="+mn-ea"/>
                <a:cs typeface="+mn-cs"/>
              </a:defRPr>
            </a:lvl3pPr>
            <a:lvl4pPr marL="1600200" indent="-228600" algn="l" defTabSz="914400" rtl="0" eaLnBrk="1" latinLnBrk="0" hangingPunct="1">
              <a:spcBef>
                <a:spcPct val="20000"/>
              </a:spcBef>
              <a:buFont typeface="Arial"/>
              <a:buChar char="•"/>
              <a:defRPr lang="en-US" sz="1400" kern="1200" dirty="0" smtClean="0">
                <a:solidFill>
                  <a:schemeClr val="tx1"/>
                </a:solidFill>
                <a:latin typeface="+mn-lt"/>
                <a:ea typeface="+mn-ea"/>
                <a:cs typeface="+mn-cs"/>
              </a:defRPr>
            </a:lvl4pPr>
            <a:lvl5pPr marL="2057400" indent="-228600" algn="l" defTabSz="914400" rtl="0" eaLnBrk="1" latinLnBrk="0" hangingPunct="1">
              <a:spcBef>
                <a:spcPct val="20000"/>
              </a:spcBef>
              <a:buFont typeface="Arial"/>
              <a:buChar char="•"/>
              <a:defRPr lang="en-US" sz="1400" kern="1200" dirty="0">
                <a:solidFill>
                  <a:schemeClr val="tx1"/>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618500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14" name="Group 13"/>
          <p:cNvGrpSpPr/>
          <p:nvPr userDrawn="1"/>
        </p:nvGrpSpPr>
        <p:grpSpPr>
          <a:xfrm>
            <a:off x="0" y="6629400"/>
            <a:ext cx="9144000" cy="228600"/>
            <a:chOff x="0" y="6629400"/>
            <a:chExt cx="9144000" cy="228600"/>
          </a:xfrm>
        </p:grpSpPr>
        <p:sp>
          <p:nvSpPr>
            <p:cNvPr id="15" name="Rectangle 14"/>
            <p:cNvSpPr/>
            <p:nvPr userDrawn="1"/>
          </p:nvSpPr>
          <p:spPr>
            <a:xfrm>
              <a:off x="0" y="6629400"/>
              <a:ext cx="9144000" cy="228600"/>
            </a:xfrm>
            <a:prstGeom prst="rect">
              <a:avLst/>
            </a:prstGeom>
            <a:gradFill flip="none" rotWithShape="1">
              <a:gsLst>
                <a:gs pos="0">
                  <a:schemeClr val="bg2">
                    <a:alpha val="20000"/>
                  </a:schemeClr>
                </a:gs>
                <a:gs pos="67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descr="hulu_L_B&amp;W_black.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06" y="6683043"/>
              <a:ext cx="378359" cy="133539"/>
            </a:xfrm>
            <a:prstGeom prst="rect">
              <a:avLst/>
            </a:prstGeom>
          </p:spPr>
        </p:pic>
      </p:grpSp>
      <p:sp>
        <p:nvSpPr>
          <p:cNvPr id="2" name="Slide Number Placeholder 1"/>
          <p:cNvSpPr>
            <a:spLocks noGrp="1"/>
          </p:cNvSpPr>
          <p:nvPr>
            <p:ph type="sldNum" sz="quarter" idx="12"/>
          </p:nvPr>
        </p:nvSpPr>
        <p:spPr/>
        <p:txBody>
          <a:bodyPr/>
          <a:lstStyle/>
          <a:p>
            <a:fld id="{A077995F-332B-4C4C-BC91-A1950EC6AAF0}" type="slidenum">
              <a:rPr lang="en-US" smtClean="0"/>
              <a:pPr/>
              <a:t>‹#›</a:t>
            </a:fld>
            <a:endParaRPr lang="en-US"/>
          </a:p>
        </p:txBody>
      </p:sp>
      <p:sp>
        <p:nvSpPr>
          <p:cNvPr id="4" name="Footer Placeholder 3"/>
          <p:cNvSpPr>
            <a:spLocks noGrp="1"/>
          </p:cNvSpPr>
          <p:nvPr>
            <p:ph type="ftr" sz="quarter" idx="13"/>
          </p:nvPr>
        </p:nvSpPr>
        <p:spPr/>
        <p:txBody>
          <a:bodyPr/>
          <a:lstStyle/>
          <a:p>
            <a:endParaRPr lang="en-US"/>
          </a:p>
        </p:txBody>
      </p:sp>
      <p:sp>
        <p:nvSpPr>
          <p:cNvPr id="9" name="Content Placeholder 3"/>
          <p:cNvSpPr>
            <a:spLocks noGrp="1"/>
          </p:cNvSpPr>
          <p:nvPr>
            <p:ph sz="quarter" idx="16"/>
          </p:nvPr>
        </p:nvSpPr>
        <p:spPr>
          <a:xfrm>
            <a:off x="4644657" y="1447800"/>
            <a:ext cx="4118343" cy="457200"/>
          </a:xfrm>
          <a:prstGeom prst="rect">
            <a:avLst/>
          </a:prstGeom>
        </p:spPr>
        <p:txBody>
          <a:bodyPr vert="horz" anchor="t"/>
          <a:lstStyle>
            <a:lvl1pPr marL="342900" indent="-342900" algn="l" defTabSz="914400" rtl="0" eaLnBrk="1" latinLnBrk="0" hangingPunct="1">
              <a:spcBef>
                <a:spcPct val="20000"/>
              </a:spcBef>
              <a:buFont typeface="Arial" pitchFamily="34" charset="0"/>
              <a:buChar char="•"/>
              <a:defRPr lang="en-US" sz="1400" kern="1200" dirty="0" smtClean="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lang="en-US" sz="1400" kern="1200" dirty="0" smtClean="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lang="en-US" sz="1400" kern="1200" dirty="0" smtClean="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lang="en-US" sz="1400" kern="1200" dirty="0" smtClean="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lang="en-US" sz="1400" kern="1200" dirty="0">
                <a:solidFill>
                  <a:schemeClr val="tx1"/>
                </a:solidFill>
                <a:latin typeface="+mn-lt"/>
                <a:ea typeface="+mn-ea"/>
                <a:cs typeface="+mn-cs"/>
              </a:defRPr>
            </a:lvl5pPr>
          </a:lstStyle>
          <a:p>
            <a:pPr lvl="0"/>
            <a:r>
              <a:rPr lang="en-US" smtClean="0"/>
              <a:t>Click to edit Master text styles</a:t>
            </a:r>
          </a:p>
        </p:txBody>
      </p:sp>
      <p:sp>
        <p:nvSpPr>
          <p:cNvPr id="12" name="Content Placeholder 3"/>
          <p:cNvSpPr>
            <a:spLocks noGrp="1"/>
          </p:cNvSpPr>
          <p:nvPr>
            <p:ph sz="half" idx="14"/>
          </p:nvPr>
        </p:nvSpPr>
        <p:spPr>
          <a:xfrm>
            <a:off x="381001" y="1447800"/>
            <a:ext cx="4120964" cy="457200"/>
          </a:xfrm>
          <a:prstGeom prst="rect">
            <a:avLst/>
          </a:prstGeom>
        </p:spPr>
        <p:txBody>
          <a:bodyPr anchor="t"/>
          <a:lstStyle>
            <a:lvl1pPr marL="285750" indent="-285750" algn="l">
              <a:buFont typeface="Arial" pitchFamily="34" charset="0"/>
              <a:buChar char="•"/>
              <a:defRPr sz="1400"/>
            </a:lvl1pPr>
            <a:lvl2pPr marL="742950" indent="-285750" algn="l">
              <a:buFont typeface="Arial" pitchFamily="34" charset="0"/>
              <a:buChar char="•"/>
              <a:defRPr sz="1400"/>
            </a:lvl2pPr>
            <a:lvl3pPr marL="1200150" indent="-285750" algn="l">
              <a:buFont typeface="Arial" pitchFamily="34" charset="0"/>
              <a:buChar char="•"/>
              <a:defRPr sz="1400"/>
            </a:lvl3pPr>
            <a:lvl4pPr marL="1657350" indent="-285750" algn="l">
              <a:buFont typeface="Arial" pitchFamily="34" charset="0"/>
              <a:buChar char="•"/>
              <a:defRPr sz="1400"/>
            </a:lvl4pPr>
            <a:lvl5pPr marL="2114550" indent="-285750" algn="l">
              <a:buFont typeface="Arial" pitchFamily="34" charset="0"/>
              <a:buChar char="•"/>
              <a:defRPr sz="1400"/>
            </a:lvl5pPr>
            <a:lvl6pPr>
              <a:defRPr sz="1600"/>
            </a:lvl6pPr>
            <a:lvl7pPr>
              <a:defRPr sz="1600"/>
            </a:lvl7pPr>
            <a:lvl8pPr>
              <a:defRPr sz="1600"/>
            </a:lvl8pPr>
            <a:lvl9pPr>
              <a:defRPr sz="1600"/>
            </a:lvl9pPr>
          </a:lstStyle>
          <a:p>
            <a:pPr lvl="0"/>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lang="en-US"/>
          </a:p>
        </p:txBody>
      </p:sp>
      <p:sp>
        <p:nvSpPr>
          <p:cNvPr id="10" name="Content Placeholder 3"/>
          <p:cNvSpPr>
            <a:spLocks noGrp="1"/>
          </p:cNvSpPr>
          <p:nvPr>
            <p:ph sz="quarter" idx="17"/>
          </p:nvPr>
        </p:nvSpPr>
        <p:spPr>
          <a:xfrm>
            <a:off x="4644657" y="1905000"/>
            <a:ext cx="4118343" cy="4648200"/>
          </a:xfrm>
          <a:prstGeom prst="rect">
            <a:avLst/>
          </a:prstGeom>
        </p:spPr>
        <p:txBody>
          <a:bodyPr vert="horz" anchor="t"/>
          <a:lstStyle>
            <a:lvl1pPr marL="342900" indent="-342900" algn="l" defTabSz="914400" rtl="0" eaLnBrk="1" latinLnBrk="0" hangingPunct="1">
              <a:spcBef>
                <a:spcPct val="20000"/>
              </a:spcBef>
              <a:buFont typeface="Arial" pitchFamily="34" charset="0"/>
              <a:buChar char="•"/>
              <a:defRPr lang="en-US" sz="1400" kern="1200" dirty="0" smtClean="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lang="en-US" sz="1400" kern="1200" dirty="0" smtClean="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lang="en-US" sz="1400" kern="1200" dirty="0" smtClean="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lang="en-US" sz="1400" kern="1200" dirty="0" smtClean="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lang="en-US" sz="1400" kern="1200" dirty="0">
                <a:solidFill>
                  <a:schemeClr val="tx1"/>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3"/>
          <p:cNvSpPr>
            <a:spLocks noGrp="1"/>
          </p:cNvSpPr>
          <p:nvPr>
            <p:ph sz="half" idx="18"/>
          </p:nvPr>
        </p:nvSpPr>
        <p:spPr>
          <a:xfrm>
            <a:off x="381001" y="1905000"/>
            <a:ext cx="4120964" cy="4648200"/>
          </a:xfrm>
          <a:prstGeom prst="rect">
            <a:avLst/>
          </a:prstGeom>
        </p:spPr>
        <p:txBody>
          <a:bodyPr anchor="t"/>
          <a:lstStyle>
            <a:lvl1pPr marL="285750" indent="-285750" algn="l">
              <a:buFont typeface="Arial" pitchFamily="34" charset="0"/>
              <a:buChar char="•"/>
              <a:defRPr sz="1400"/>
            </a:lvl1pPr>
            <a:lvl2pPr marL="742950" indent="-285750" algn="l">
              <a:buFont typeface="Arial" pitchFamily="34" charset="0"/>
              <a:buChar char="•"/>
              <a:defRPr sz="1400"/>
            </a:lvl2pPr>
            <a:lvl3pPr marL="1200150" indent="-285750" algn="l">
              <a:buFont typeface="Arial" pitchFamily="34" charset="0"/>
              <a:buChar char="•"/>
              <a:defRPr sz="1400"/>
            </a:lvl3pPr>
            <a:lvl4pPr marL="1657350" indent="-285750" algn="l">
              <a:buFont typeface="Arial" pitchFamily="34" charset="0"/>
              <a:buChar char="•"/>
              <a:defRPr sz="1400"/>
            </a:lvl4pPr>
            <a:lvl5pPr marL="2114550" indent="-285750" algn="l">
              <a:buFont typeface="Arial" pitchFamily="34" charset="0"/>
              <a:buChar cha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17980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 Overlay">
    <p:spTree>
      <p:nvGrpSpPr>
        <p:cNvPr id="1" name=""/>
        <p:cNvGrpSpPr/>
        <p:nvPr/>
      </p:nvGrpSpPr>
      <p:grpSpPr>
        <a:xfrm>
          <a:off x="0" y="0"/>
          <a:ext cx="0" cy="0"/>
          <a:chOff x="0" y="0"/>
          <a:chExt cx="0" cy="0"/>
        </a:xfrm>
      </p:grpSpPr>
      <p:grpSp>
        <p:nvGrpSpPr>
          <p:cNvPr id="14" name="Group 13"/>
          <p:cNvGrpSpPr/>
          <p:nvPr userDrawn="1"/>
        </p:nvGrpSpPr>
        <p:grpSpPr>
          <a:xfrm>
            <a:off x="0" y="6629400"/>
            <a:ext cx="9144000" cy="228600"/>
            <a:chOff x="0" y="6629400"/>
            <a:chExt cx="9144000" cy="228600"/>
          </a:xfrm>
        </p:grpSpPr>
        <p:sp>
          <p:nvSpPr>
            <p:cNvPr id="15" name="Rectangle 14"/>
            <p:cNvSpPr/>
            <p:nvPr userDrawn="1"/>
          </p:nvSpPr>
          <p:spPr>
            <a:xfrm>
              <a:off x="0" y="6629400"/>
              <a:ext cx="9144000" cy="228600"/>
            </a:xfrm>
            <a:prstGeom prst="rect">
              <a:avLst/>
            </a:prstGeom>
            <a:gradFill flip="none" rotWithShape="1">
              <a:gsLst>
                <a:gs pos="0">
                  <a:schemeClr val="bg2">
                    <a:alpha val="20000"/>
                  </a:schemeClr>
                </a:gs>
                <a:gs pos="67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hulu_L_B&amp;W_black.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06" y="6683043"/>
              <a:ext cx="378359" cy="133539"/>
            </a:xfrm>
            <a:prstGeom prst="rect">
              <a:avLst/>
            </a:prstGeom>
          </p:spPr>
        </p:pic>
      </p:grpSp>
      <p:sp>
        <p:nvSpPr>
          <p:cNvPr id="9" name="Content Placeholder 4"/>
          <p:cNvSpPr>
            <a:spLocks noGrp="1"/>
          </p:cNvSpPr>
          <p:nvPr>
            <p:ph sz="quarter" idx="18" hasCustomPrompt="1"/>
          </p:nvPr>
        </p:nvSpPr>
        <p:spPr>
          <a:xfrm>
            <a:off x="0" y="0"/>
            <a:ext cx="9144000" cy="6629400"/>
          </a:xfrm>
          <a:prstGeom prst="rect">
            <a:avLst/>
          </a:prstGeom>
          <a:blipFill rotWithShape="1">
            <a:blip r:embed="rId3" cstate="print"/>
            <a:stretch>
              <a:fillRect/>
            </a:stretch>
          </a:blipFill>
        </p:spPr>
        <p:txBody>
          <a:bodyPr vert="horz" anchor="b"/>
          <a:lstStyle>
            <a:lvl1pPr marL="0" indent="0" algn="ctr">
              <a:buNone/>
              <a:defRPr sz="2000" baseline="0">
                <a:solidFill>
                  <a:srgbClr val="4D4D4D"/>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Placeholder</a:t>
            </a:r>
            <a:endParaRPr lang="en-US" dirty="0"/>
          </a:p>
        </p:txBody>
      </p:sp>
      <p:sp>
        <p:nvSpPr>
          <p:cNvPr id="10" name="Content Placeholder 3"/>
          <p:cNvSpPr>
            <a:spLocks noGrp="1"/>
          </p:cNvSpPr>
          <p:nvPr>
            <p:ph sz="half" idx="14"/>
          </p:nvPr>
        </p:nvSpPr>
        <p:spPr>
          <a:xfrm>
            <a:off x="381000" y="1447800"/>
            <a:ext cx="5396346" cy="5105400"/>
          </a:xfrm>
          <a:prstGeom prst="rect">
            <a:avLst/>
          </a:prstGeom>
          <a:solidFill>
            <a:srgbClr val="000000">
              <a:alpha val="85000"/>
            </a:srgbClr>
          </a:solidFill>
          <a:ln w="12700" cmpd="sng">
            <a:solidFill>
              <a:schemeClr val="bg2"/>
            </a:solidFill>
          </a:ln>
          <a:effectLst>
            <a:outerShdw blurRad="190500" dir="2700000" algn="tl" rotWithShape="0">
              <a:srgbClr val="000000">
                <a:alpha val="70000"/>
              </a:srgbClr>
            </a:outerShdw>
          </a:effectLst>
        </p:spPr>
        <p:txBody>
          <a:bodyPr anchor="t"/>
          <a:lstStyle>
            <a:lvl1pPr marL="285750" indent="-285750" algn="l">
              <a:buFont typeface="Arial" pitchFamily="34" charset="0"/>
              <a:buChar char="•"/>
              <a:defRPr sz="1400">
                <a:solidFill>
                  <a:schemeClr val="bg1"/>
                </a:solidFill>
              </a:defRPr>
            </a:lvl1pPr>
            <a:lvl2pPr marL="742950" indent="-285750" algn="l">
              <a:buFont typeface="Arial" pitchFamily="34" charset="0"/>
              <a:buChar char="•"/>
              <a:defRPr sz="1400">
                <a:solidFill>
                  <a:schemeClr val="bg1"/>
                </a:solidFill>
              </a:defRPr>
            </a:lvl2pPr>
            <a:lvl3pPr marL="1200150" indent="-285750" algn="l">
              <a:buFont typeface="Arial" pitchFamily="34" charset="0"/>
              <a:buChar char="•"/>
              <a:defRPr sz="1400">
                <a:solidFill>
                  <a:schemeClr val="bg1"/>
                </a:solidFill>
              </a:defRPr>
            </a:lvl3pPr>
            <a:lvl4pPr marL="1657350" indent="-285750" algn="l">
              <a:buFont typeface="Arial" pitchFamily="34" charset="0"/>
              <a:buChar char="•"/>
              <a:defRPr sz="1400">
                <a:solidFill>
                  <a:schemeClr val="bg1"/>
                </a:solidFill>
              </a:defRPr>
            </a:lvl4pPr>
            <a:lvl5pPr marL="2114550" indent="-285750" algn="l">
              <a:buFont typeface="Arial" pitchFamily="34" charset="0"/>
              <a:buChar char="•"/>
              <a:defRPr sz="1400">
                <a:solidFill>
                  <a:schemeClr val="bg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Footer Placeholder 2"/>
          <p:cNvSpPr>
            <a:spLocks noGrp="1"/>
          </p:cNvSpPr>
          <p:nvPr>
            <p:ph type="ftr" sz="quarter" idx="19"/>
          </p:nvPr>
        </p:nvSpPr>
        <p:spPr/>
        <p:txBody>
          <a:bodyPr/>
          <a:lstStyle/>
          <a:p>
            <a:endParaRPr lang="en-US" dirty="0"/>
          </a:p>
        </p:txBody>
      </p:sp>
      <p:sp>
        <p:nvSpPr>
          <p:cNvPr id="6" name="Slide Number Placeholder 5"/>
          <p:cNvSpPr>
            <a:spLocks noGrp="1"/>
          </p:cNvSpPr>
          <p:nvPr>
            <p:ph type="sldNum" sz="quarter" idx="20"/>
          </p:nvPr>
        </p:nvSpPr>
        <p:spPr/>
        <p:txBody>
          <a:bodyPr/>
          <a:lstStyle/>
          <a:p>
            <a:fld id="{A077995F-332B-4C4C-BC91-A1950EC6AAF0}" type="slidenum">
              <a:rPr lang="en-US" smtClean="0"/>
              <a:pPr/>
              <a:t>‹#›</a:t>
            </a:fld>
            <a:endParaRPr lang="en-US"/>
          </a:p>
        </p:txBody>
      </p:sp>
      <p:sp>
        <p:nvSpPr>
          <p:cNvPr id="13" name="Content Placeholder 3"/>
          <p:cNvSpPr>
            <a:spLocks noGrp="1"/>
          </p:cNvSpPr>
          <p:nvPr>
            <p:ph sz="quarter" idx="16"/>
          </p:nvPr>
        </p:nvSpPr>
        <p:spPr>
          <a:xfrm>
            <a:off x="5867399" y="1447800"/>
            <a:ext cx="2895601" cy="5105400"/>
          </a:xfrm>
          <a:prstGeom prst="rect">
            <a:avLst/>
          </a:prstGeom>
          <a:solidFill>
            <a:srgbClr val="FFFFFF">
              <a:alpha val="55000"/>
            </a:srgbClr>
          </a:solidFill>
          <a:ln w="12700" cmpd="sng">
            <a:solidFill>
              <a:schemeClr val="bg2"/>
            </a:solidFill>
          </a:ln>
          <a:effectLst>
            <a:outerShdw blurRad="190500" dir="2700000" algn="tl" rotWithShape="0">
              <a:srgbClr val="000000">
                <a:alpha val="60000"/>
              </a:srgbClr>
            </a:outerShdw>
          </a:effectLst>
        </p:spPr>
        <p:txBody>
          <a:bodyPr vert="horz" anchor="t"/>
          <a:lstStyle>
            <a:lvl1pPr marL="342900" indent="-342900" algn="l" defTabSz="914400" rtl="0" eaLnBrk="1" latinLnBrk="0" hangingPunct="1">
              <a:spcBef>
                <a:spcPct val="20000"/>
              </a:spcBef>
              <a:buFont typeface="Arial" pitchFamily="34" charset="0"/>
              <a:buChar char="•"/>
              <a:defRPr lang="en-US" sz="1400" kern="1200" dirty="0" smtClean="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lang="en-US" sz="1400" kern="1200" dirty="0" smtClean="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lang="en-US" sz="1400" kern="1200" dirty="0" smtClean="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lang="en-US" sz="1400" kern="1200" dirty="0" smtClean="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lang="en-US" sz="1400" kern="1200" dirty="0">
                <a:solidFill>
                  <a:schemeClr val="tx1"/>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091059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One Point">
    <p:spTree>
      <p:nvGrpSpPr>
        <p:cNvPr id="1" name=""/>
        <p:cNvGrpSpPr/>
        <p:nvPr/>
      </p:nvGrpSpPr>
      <p:grpSpPr>
        <a:xfrm>
          <a:off x="0" y="0"/>
          <a:ext cx="0" cy="0"/>
          <a:chOff x="0" y="0"/>
          <a:chExt cx="0" cy="0"/>
        </a:xfrm>
      </p:grpSpPr>
      <p:grpSp>
        <p:nvGrpSpPr>
          <p:cNvPr id="13" name="Group 12"/>
          <p:cNvGrpSpPr/>
          <p:nvPr userDrawn="1"/>
        </p:nvGrpSpPr>
        <p:grpSpPr>
          <a:xfrm>
            <a:off x="0" y="6629400"/>
            <a:ext cx="9144000" cy="228600"/>
            <a:chOff x="0" y="6629400"/>
            <a:chExt cx="9144000" cy="228600"/>
          </a:xfrm>
        </p:grpSpPr>
        <p:sp>
          <p:nvSpPr>
            <p:cNvPr id="14" name="Rectangle 13"/>
            <p:cNvSpPr/>
            <p:nvPr userDrawn="1"/>
          </p:nvSpPr>
          <p:spPr>
            <a:xfrm>
              <a:off x="0" y="6629400"/>
              <a:ext cx="9144000" cy="228600"/>
            </a:xfrm>
            <a:prstGeom prst="rect">
              <a:avLst/>
            </a:prstGeom>
            <a:gradFill flip="none" rotWithShape="1">
              <a:gsLst>
                <a:gs pos="0">
                  <a:schemeClr val="bg2">
                    <a:alpha val="20000"/>
                  </a:schemeClr>
                </a:gs>
                <a:gs pos="67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hulu_L_B&amp;W_black.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06" y="6683043"/>
              <a:ext cx="378359" cy="133539"/>
            </a:xfrm>
            <a:prstGeom prst="rect">
              <a:avLst/>
            </a:prstGeom>
          </p:spPr>
        </p:pic>
      </p:gr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77995F-332B-4C4C-BC91-A1950EC6AAF0}" type="slidenum">
              <a:rPr lang="en-US" smtClean="0"/>
              <a:pPr/>
              <a:t>‹#›</a:t>
            </a:fld>
            <a:endParaRPr lang="en-US"/>
          </a:p>
        </p:txBody>
      </p:sp>
      <p:sp>
        <p:nvSpPr>
          <p:cNvPr id="8" name="Text Placeholder 4"/>
          <p:cNvSpPr>
            <a:spLocks noGrp="1"/>
          </p:cNvSpPr>
          <p:nvPr>
            <p:ph type="body" sz="quarter" idx="15"/>
          </p:nvPr>
        </p:nvSpPr>
        <p:spPr>
          <a:xfrm>
            <a:off x="152401" y="3017520"/>
            <a:ext cx="8839200" cy="822960"/>
          </a:xfrm>
          <a:prstGeom prst="rect">
            <a:avLst/>
          </a:prstGeom>
        </p:spPr>
        <p:txBody>
          <a:bodyPr anchor="t"/>
          <a:lstStyle>
            <a:lvl1pPr marL="0" indent="0" algn="ctr">
              <a:buNone/>
              <a:defRPr lang="en-US" sz="4500" b="1" kern="1200" cap="all" baseline="0" dirty="0" smtClean="0">
                <a:solidFill>
                  <a:schemeClr val="accent1"/>
                </a:solidFill>
                <a:effectLst/>
                <a:latin typeface="Helvetica"/>
                <a:ea typeface="+mn-ea"/>
                <a:cs typeface="+mn-cs"/>
              </a:defRPr>
            </a:lvl1pPr>
          </a:lstStyle>
          <a:p>
            <a:pPr marL="0" lvl="0" indent="0" algn="ctr" defTabSz="914400" rtl="0" eaLnBrk="1" latinLnBrk="0" hangingPunct="1">
              <a:spcBef>
                <a:spcPct val="20000"/>
              </a:spcBef>
              <a:buFont typeface="Arial" pitchFamily="34" charset="0"/>
              <a:buNone/>
            </a:pPr>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898411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3" name="Group 12"/>
          <p:cNvGrpSpPr/>
          <p:nvPr userDrawn="1"/>
        </p:nvGrpSpPr>
        <p:grpSpPr>
          <a:xfrm>
            <a:off x="0" y="6629400"/>
            <a:ext cx="9144000" cy="228600"/>
            <a:chOff x="0" y="6629400"/>
            <a:chExt cx="9144000" cy="228600"/>
          </a:xfrm>
        </p:grpSpPr>
        <p:sp>
          <p:nvSpPr>
            <p:cNvPr id="14" name="Rectangle 13"/>
            <p:cNvSpPr/>
            <p:nvPr userDrawn="1"/>
          </p:nvSpPr>
          <p:spPr>
            <a:xfrm>
              <a:off x="0" y="6629400"/>
              <a:ext cx="9144000" cy="228600"/>
            </a:xfrm>
            <a:prstGeom prst="rect">
              <a:avLst/>
            </a:prstGeom>
            <a:gradFill flip="none" rotWithShape="1">
              <a:gsLst>
                <a:gs pos="0">
                  <a:schemeClr val="bg2">
                    <a:alpha val="20000"/>
                  </a:schemeClr>
                </a:gs>
                <a:gs pos="67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hulu_L_B&amp;W_black.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06" y="6683043"/>
              <a:ext cx="378359" cy="133539"/>
            </a:xfrm>
            <a:prstGeom prst="rect">
              <a:avLst/>
            </a:prstGeom>
          </p:spPr>
        </p:pic>
      </p:gr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A077995F-332B-4C4C-BC91-A1950EC6AAF0}" type="slidenum">
              <a:rPr lang="en-US" smtClean="0"/>
              <a:pPr/>
              <a:t>‹#›</a:t>
            </a:fld>
            <a:endParaRPr lang="en-US"/>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272030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pSp>
        <p:nvGrpSpPr>
          <p:cNvPr id="11" name="Group 10"/>
          <p:cNvGrpSpPr/>
          <p:nvPr userDrawn="1"/>
        </p:nvGrpSpPr>
        <p:grpSpPr>
          <a:xfrm>
            <a:off x="0" y="6629400"/>
            <a:ext cx="9144000" cy="228600"/>
            <a:chOff x="0" y="6629400"/>
            <a:chExt cx="9144000" cy="228600"/>
          </a:xfrm>
        </p:grpSpPr>
        <p:sp>
          <p:nvSpPr>
            <p:cNvPr id="12" name="Rectangle 11"/>
            <p:cNvSpPr/>
            <p:nvPr userDrawn="1"/>
          </p:nvSpPr>
          <p:spPr>
            <a:xfrm>
              <a:off x="0" y="6629400"/>
              <a:ext cx="9144000" cy="228600"/>
            </a:xfrm>
            <a:prstGeom prst="rect">
              <a:avLst/>
            </a:prstGeom>
            <a:gradFill flip="none" rotWithShape="1">
              <a:gsLst>
                <a:gs pos="0">
                  <a:schemeClr val="bg2">
                    <a:alpha val="20000"/>
                  </a:schemeClr>
                </a:gs>
                <a:gs pos="67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hulu_L_B&amp;W_black.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806" y="6683043"/>
              <a:ext cx="378359" cy="133539"/>
            </a:xfrm>
            <a:prstGeom prst="rect">
              <a:avLst/>
            </a:prstGeom>
          </p:spPr>
        </p:pic>
      </p:grpSp>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A077995F-332B-4C4C-BC91-A1950EC6AAF0}" type="slidenum">
              <a:rPr lang="en-US" smtClean="0"/>
              <a:pPr/>
              <a:t>‹#›</a:t>
            </a:fld>
            <a:endParaRPr lang="en-US"/>
          </a:p>
        </p:txBody>
      </p:sp>
    </p:spTree>
    <p:extLst>
      <p:ext uri="{BB962C8B-B14F-4D97-AF65-F5344CB8AC3E}">
        <p14:creationId xmlns:p14="http://schemas.microsoft.com/office/powerpoint/2010/main" val="2622882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cstate="print"/>
          <a:srcRect/>
          <a:stretch>
            <a:fillRect/>
          </a:stretch>
        </a:blipFill>
        <a:effectLst/>
      </p:bgPr>
    </p:bg>
    <p:spTree>
      <p:nvGrpSpPr>
        <p:cNvPr id="1" name=""/>
        <p:cNvGrpSpPr/>
        <p:nvPr/>
      </p:nvGrpSpPr>
      <p:grpSpPr>
        <a:xfrm>
          <a:off x="0" y="0"/>
          <a:ext cx="0" cy="0"/>
          <a:chOff x="0" y="0"/>
          <a:chExt cx="0" cy="0"/>
        </a:xfrm>
      </p:grpSpPr>
      <p:sp>
        <p:nvSpPr>
          <p:cNvPr id="3" name="Slide Number Placeholder 1"/>
          <p:cNvSpPr>
            <a:spLocks noGrp="1"/>
          </p:cNvSpPr>
          <p:nvPr>
            <p:ph type="sldNum" sz="quarter" idx="4"/>
          </p:nvPr>
        </p:nvSpPr>
        <p:spPr>
          <a:xfrm>
            <a:off x="8915399" y="6630655"/>
            <a:ext cx="224589" cy="227285"/>
          </a:xfrm>
          <a:prstGeom prst="rect">
            <a:avLst/>
          </a:prstGeom>
        </p:spPr>
        <p:txBody>
          <a:bodyPr vert="horz" lIns="0" tIns="0" rIns="0" bIns="0" rtlCol="0" anchor="ctr"/>
          <a:lstStyle>
            <a:lvl1pPr algn="ctr">
              <a:lnSpc>
                <a:spcPct val="100000"/>
              </a:lnSpc>
              <a:spcBef>
                <a:spcPts val="0"/>
              </a:spcBef>
              <a:spcAft>
                <a:spcPts val="0"/>
              </a:spcAft>
              <a:defRPr sz="600" b="0" i="0">
                <a:solidFill>
                  <a:srgbClr val="808080"/>
                </a:solidFill>
                <a:latin typeface="+mn-lt"/>
              </a:defRPr>
            </a:lvl1pPr>
          </a:lstStyle>
          <a:p>
            <a:fld id="{A077995F-332B-4C4C-BC91-A1950EC6AAF0}" type="slidenum">
              <a:rPr lang="en-US" smtClean="0"/>
              <a:pPr/>
              <a:t>‹#›</a:t>
            </a:fld>
            <a:endParaRPr lang="en-US" dirty="0"/>
          </a:p>
        </p:txBody>
      </p:sp>
      <p:sp>
        <p:nvSpPr>
          <p:cNvPr id="5" name="Title Placeholder 5"/>
          <p:cNvSpPr>
            <a:spLocks noGrp="1"/>
          </p:cNvSpPr>
          <p:nvPr>
            <p:ph type="title"/>
          </p:nvPr>
        </p:nvSpPr>
        <p:spPr>
          <a:xfrm>
            <a:off x="152401" y="376573"/>
            <a:ext cx="8839200" cy="614027"/>
          </a:xfrm>
          <a:prstGeom prst="rect">
            <a:avLst/>
          </a:prstGeom>
        </p:spPr>
        <p:txBody>
          <a:bodyPr vert="horz" lIns="0" tIns="0" rIns="0" bIns="0" rtlCol="0" anchor="t">
            <a:noAutofit/>
          </a:bodyPr>
          <a:lstStyle/>
          <a:p>
            <a:r>
              <a:rPr lang="en-US" smtClean="0"/>
              <a:t>Click to edit Master title style</a:t>
            </a:r>
            <a:endParaRPr lang="en-US" dirty="0"/>
          </a:p>
        </p:txBody>
      </p:sp>
      <p:sp>
        <p:nvSpPr>
          <p:cNvPr id="8" name="Footer Placeholder 8"/>
          <p:cNvSpPr>
            <a:spLocks noGrp="1"/>
          </p:cNvSpPr>
          <p:nvPr>
            <p:ph type="ftr" sz="quarter" idx="3"/>
          </p:nvPr>
        </p:nvSpPr>
        <p:spPr>
          <a:xfrm>
            <a:off x="609600" y="6629576"/>
            <a:ext cx="8305800" cy="227285"/>
          </a:xfrm>
          <a:prstGeom prst="rect">
            <a:avLst/>
          </a:prstGeom>
        </p:spPr>
        <p:txBody>
          <a:bodyPr vert="horz" lIns="91440" tIns="0" rIns="0" bIns="0" rtlCol="0" anchor="ctr"/>
          <a:lstStyle>
            <a:lvl1pPr algn="l">
              <a:lnSpc>
                <a:spcPct val="100000"/>
              </a:lnSpc>
              <a:spcBef>
                <a:spcPts val="0"/>
              </a:spcBef>
              <a:spcAft>
                <a:spcPts val="0"/>
              </a:spcAft>
              <a:defRPr sz="600" b="0" i="0">
                <a:solidFill>
                  <a:srgbClr val="808080"/>
                </a:solidFill>
                <a:latin typeface="+mn-lt"/>
              </a:defRPr>
            </a:lvl1pPr>
          </a:lstStyle>
          <a:p>
            <a:r>
              <a:rPr lang="en-US" dirty="0" smtClean="0"/>
              <a:t>Tantrum – Cole Gleason – Intern Presentations 2013</a:t>
            </a:r>
            <a:endParaRPr lang="en-US" dirty="0"/>
          </a:p>
        </p:txBody>
      </p:sp>
    </p:spTree>
    <p:extLst>
      <p:ext uri="{BB962C8B-B14F-4D97-AF65-F5344CB8AC3E}">
        <p14:creationId xmlns:p14="http://schemas.microsoft.com/office/powerpoint/2010/main" val="1537638640"/>
      </p:ext>
    </p:extLst>
  </p:cSld>
  <p:clrMap bg1="lt1" tx1="dk1" bg2="lt2" tx2="dk2" accent1="accent1" accent2="accent2" accent3="accent3" accent4="accent4" accent5="accent5" accent6="accent6" hlink="hlink" folHlink="folHlink"/>
  <p:sldLayoutIdLst>
    <p:sldLayoutId id="2147483801" r:id="rId1"/>
    <p:sldLayoutId id="2147483818" r:id="rId2"/>
    <p:sldLayoutId id="2147483803" r:id="rId3"/>
    <p:sldLayoutId id="2147483819" r:id="rId4"/>
    <p:sldLayoutId id="2147483820" r:id="rId5"/>
    <p:sldLayoutId id="2147483821" r:id="rId6"/>
    <p:sldLayoutId id="2147483807" r:id="rId7"/>
    <p:sldLayoutId id="2147483806" r:id="rId8"/>
    <p:sldLayoutId id="2147483808" r:id="rId9"/>
    <p:sldLayoutId id="2147483810" r:id="rId10"/>
    <p:sldLayoutId id="2147483809" r:id="rId11"/>
    <p:sldLayoutId id="2147483811" r:id="rId12"/>
    <p:sldLayoutId id="2147483813" r:id="rId13"/>
    <p:sldLayoutId id="2147483814" r:id="rId14"/>
    <p:sldLayoutId id="2147483815" r:id="rId15"/>
  </p:sldLayoutIdLst>
  <p:timing>
    <p:tnLst>
      <p:par>
        <p:cTn xmlns:p14="http://schemas.microsoft.com/office/powerpoint/2010/main" id="1" dur="indefinite" restart="never" nodeType="tmRoot"/>
      </p:par>
    </p:tnLst>
  </p:timing>
  <p:hf hdr="0" dt="0"/>
  <p:txStyles>
    <p:titleStyle>
      <a:lvl1pPr marL="0" indent="0" algn="ctr" defTabSz="914400" rtl="0" eaLnBrk="1" latinLnBrk="0" hangingPunct="1">
        <a:spcBef>
          <a:spcPct val="0"/>
        </a:spcBef>
        <a:buFont typeface="Arial" pitchFamily="34" charset="0"/>
        <a:buNone/>
        <a:defRPr sz="2600" b="1" i="0" kern="1200" cap="all" baseline="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4.emf"/><Relationship Id="rId5" Type="http://schemas.openxmlformats.org/officeDocument/2006/relationships/image" Target="../media/image35.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7.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38.emf"/><Relationship Id="rId4" Type="http://schemas.openxmlformats.org/officeDocument/2006/relationships/image" Target="../media/image39.emf"/><Relationship Id="rId5" Type="http://schemas.openxmlformats.org/officeDocument/2006/relationships/image" Target="../media/image40.emf"/><Relationship Id="rId6" Type="http://schemas.openxmlformats.org/officeDocument/2006/relationships/image" Target="../media/image41.emf"/><Relationship Id="rId7" Type="http://schemas.openxmlformats.org/officeDocument/2006/relationships/image" Target="../media/image42.emf"/><Relationship Id="rId8"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 Id="rId3" Type="http://schemas.openxmlformats.org/officeDocument/2006/relationships/image" Target="../media/image4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image" Target="../media/image47.emf"/><Relationship Id="rId5" Type="http://schemas.openxmlformats.org/officeDocument/2006/relationships/image" Target="../media/image48.emf"/><Relationship Id="rId6" Type="http://schemas.openxmlformats.org/officeDocument/2006/relationships/image" Target="../media/image49.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51.emf"/><Relationship Id="rId5" Type="http://schemas.openxmlformats.org/officeDocument/2006/relationships/image" Target="../media/image52.emf"/><Relationship Id="rId6" Type="http://schemas.openxmlformats.org/officeDocument/2006/relationships/image" Target="../media/image53.emf"/><Relationship Id="rId7"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3" Type="http://schemas.openxmlformats.org/officeDocument/2006/relationships/image" Target="../media/image55.emf"/><Relationship Id="rId4" Type="http://schemas.openxmlformats.org/officeDocument/2006/relationships/image" Target="../media/image56.emf"/><Relationship Id="rId5" Type="http://schemas.openxmlformats.org/officeDocument/2006/relationships/image" Target="../media/image57.emf"/><Relationship Id="rId6"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3" Type="http://schemas.openxmlformats.org/officeDocument/2006/relationships/image" Target="../media/image59.emf"/><Relationship Id="rId4" Type="http://schemas.openxmlformats.org/officeDocument/2006/relationships/image" Target="../media/image60.emf"/><Relationship Id="rId5" Type="http://schemas.openxmlformats.org/officeDocument/2006/relationships/image" Target="../media/image61.emf"/><Relationship Id="rId6" Type="http://schemas.openxmlformats.org/officeDocument/2006/relationships/image" Target="../media/image62.emf"/><Relationship Id="rId7" Type="http://schemas.openxmlformats.org/officeDocument/2006/relationships/image" Target="../media/image63.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1" Type="http://schemas.openxmlformats.org/officeDocument/2006/relationships/image" Target="../media/image72.emf"/><Relationship Id="rId12" Type="http://schemas.openxmlformats.org/officeDocument/2006/relationships/image" Target="../media/image73.emf"/><Relationship Id="rId13" Type="http://schemas.openxmlformats.org/officeDocument/2006/relationships/image" Target="../media/image74.emf"/><Relationship Id="rId14" Type="http://schemas.openxmlformats.org/officeDocument/2006/relationships/image" Target="../media/image75.emf"/><Relationship Id="rId15" Type="http://schemas.openxmlformats.org/officeDocument/2006/relationships/image" Target="../media/image76.emf"/><Relationship Id="rId16" Type="http://schemas.openxmlformats.org/officeDocument/2006/relationships/image" Target="../media/image77.emf"/><Relationship Id="rId17" Type="http://schemas.openxmlformats.org/officeDocument/2006/relationships/image" Target="../media/image78.emf"/><Relationship Id="rId18" Type="http://schemas.openxmlformats.org/officeDocument/2006/relationships/image" Target="../media/image79.emf"/><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4.emf"/><Relationship Id="rId4" Type="http://schemas.openxmlformats.org/officeDocument/2006/relationships/image" Target="../media/image65.emf"/><Relationship Id="rId5" Type="http://schemas.openxmlformats.org/officeDocument/2006/relationships/image" Target="../media/image66.emf"/><Relationship Id="rId6" Type="http://schemas.openxmlformats.org/officeDocument/2006/relationships/image" Target="../media/image67.emf"/><Relationship Id="rId7" Type="http://schemas.openxmlformats.org/officeDocument/2006/relationships/image" Target="../media/image68.emf"/><Relationship Id="rId8" Type="http://schemas.openxmlformats.org/officeDocument/2006/relationships/image" Target="../media/image69.emf"/><Relationship Id="rId9" Type="http://schemas.openxmlformats.org/officeDocument/2006/relationships/image" Target="../media/image70.emf"/><Relationship Id="rId10" Type="http://schemas.openxmlformats.org/officeDocument/2006/relationships/image" Target="../media/image71.emf"/></Relationships>
</file>

<file path=ppt/slides/_rels/slide24.xml.rels><?xml version="1.0" encoding="UTF-8" standalone="yes"?>
<Relationships xmlns="http://schemas.openxmlformats.org/package/2006/relationships"><Relationship Id="rId3" Type="http://schemas.openxmlformats.org/officeDocument/2006/relationships/image" Target="../media/image80.emf"/><Relationship Id="rId4" Type="http://schemas.openxmlformats.org/officeDocument/2006/relationships/image" Target="../media/image81.emf"/><Relationship Id="rId5" Type="http://schemas.openxmlformats.org/officeDocument/2006/relationships/image" Target="../media/image82.emf"/><Relationship Id="rId6" Type="http://schemas.openxmlformats.org/officeDocument/2006/relationships/image" Target="../media/image83.emf"/><Relationship Id="rId7" Type="http://schemas.openxmlformats.org/officeDocument/2006/relationships/image" Target="../media/image84.emf"/><Relationship Id="rId8" Type="http://schemas.openxmlformats.org/officeDocument/2006/relationships/image" Target="../media/image85.emf"/><Relationship Id="rId9" Type="http://schemas.openxmlformats.org/officeDocument/2006/relationships/image" Target="../media/image86.emf"/><Relationship Id="rId10" Type="http://schemas.openxmlformats.org/officeDocument/2006/relationships/image" Target="../media/image87.emf"/><Relationship Id="rId11" Type="http://schemas.openxmlformats.org/officeDocument/2006/relationships/image" Target="../media/image88.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3" Type="http://schemas.openxmlformats.org/officeDocument/2006/relationships/image" Target="../media/image88.emf"/><Relationship Id="rId4" Type="http://schemas.openxmlformats.org/officeDocument/2006/relationships/image" Target="../media/image89.emf"/><Relationship Id="rId5" Type="http://schemas.openxmlformats.org/officeDocument/2006/relationships/image" Target="../media/image90.emf"/><Relationship Id="rId6" Type="http://schemas.openxmlformats.org/officeDocument/2006/relationships/image" Target="../media/image91.emf"/><Relationship Id="rId7" Type="http://schemas.openxmlformats.org/officeDocument/2006/relationships/image" Target="../media/image92.emf"/><Relationship Id="rId8" Type="http://schemas.openxmlformats.org/officeDocument/2006/relationships/image" Target="../media/image93.emf"/><Relationship Id="rId9" Type="http://schemas.openxmlformats.org/officeDocument/2006/relationships/image" Target="../media/image94.emf"/><Relationship Id="rId10" Type="http://schemas.openxmlformats.org/officeDocument/2006/relationships/image" Target="../media/image95.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png"/><Relationship Id="rId3" Type="http://schemas.openxmlformats.org/officeDocument/2006/relationships/image" Target="../media/image97.emf"/></Relationships>
</file>

<file path=ppt/slides/_rels/slide27.xml.rels><?xml version="1.0" encoding="UTF-8" standalone="yes"?>
<Relationships xmlns="http://schemas.openxmlformats.org/package/2006/relationships"><Relationship Id="rId3" Type="http://schemas.openxmlformats.org/officeDocument/2006/relationships/image" Target="../media/image98.emf"/><Relationship Id="rId4" Type="http://schemas.openxmlformats.org/officeDocument/2006/relationships/image" Target="../media/image97.emf"/><Relationship Id="rId5" Type="http://schemas.openxmlformats.org/officeDocument/2006/relationships/image" Target="../media/image99.emf"/><Relationship Id="rId6" Type="http://schemas.openxmlformats.org/officeDocument/2006/relationships/image" Target="../media/image100.emf"/><Relationship Id="rId7" Type="http://schemas.openxmlformats.org/officeDocument/2006/relationships/image" Target="../media/image101.emf"/><Relationship Id="rId8" Type="http://schemas.openxmlformats.org/officeDocument/2006/relationships/image" Target="../media/image102.emf"/><Relationship Id="rId9" Type="http://schemas.openxmlformats.org/officeDocument/2006/relationships/image" Target="../media/image103.em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3" Type="http://schemas.openxmlformats.org/officeDocument/2006/relationships/image" Target="../media/image104.emf"/><Relationship Id="rId4" Type="http://schemas.openxmlformats.org/officeDocument/2006/relationships/image" Target="../media/image105.emf"/><Relationship Id="rId5" Type="http://schemas.openxmlformats.org/officeDocument/2006/relationships/image" Target="../media/image106.emf"/><Relationship Id="rId6" Type="http://schemas.openxmlformats.org/officeDocument/2006/relationships/image" Target="../media/image107.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3" Type="http://schemas.openxmlformats.org/officeDocument/2006/relationships/image" Target="../media/image108.png"/><Relationship Id="rId4" Type="http://schemas.openxmlformats.org/officeDocument/2006/relationships/image" Target="../media/image109.emf"/><Relationship Id="rId5" Type="http://schemas.openxmlformats.org/officeDocument/2006/relationships/image" Target="../media/image110.emf"/><Relationship Id="rId6" Type="http://schemas.openxmlformats.org/officeDocument/2006/relationships/image" Target="../media/image111.em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emf"/><Relationship Id="rId5"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111.emf"/><Relationship Id="rId4" Type="http://schemas.openxmlformats.org/officeDocument/2006/relationships/image" Target="../media/image112.emf"/><Relationship Id="rId5" Type="http://schemas.openxmlformats.org/officeDocument/2006/relationships/image" Target="../media/image113.emf"/><Relationship Id="rId6" Type="http://schemas.openxmlformats.org/officeDocument/2006/relationships/image" Target="../media/image114.emf"/><Relationship Id="rId7" Type="http://schemas.openxmlformats.org/officeDocument/2006/relationships/image" Target="../media/image115.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0.emf"/><Relationship Id="rId5" Type="http://schemas.openxmlformats.org/officeDocument/2006/relationships/image" Target="../media/image13.emf"/><Relationship Id="rId6" Type="http://schemas.openxmlformats.org/officeDocument/2006/relationships/image" Target="../media/image14.emf"/><Relationship Id="rId7" Type="http://schemas.openxmlformats.org/officeDocument/2006/relationships/image" Target="../media/image15.emf"/><Relationship Id="rId8" Type="http://schemas.openxmlformats.org/officeDocument/2006/relationships/image" Target="../media/image16.emf"/><Relationship Id="rId9" Type="http://schemas.openxmlformats.org/officeDocument/2006/relationships/image" Target="../media/image17.emf"/><Relationship Id="rId10"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image" Target="../media/image19.emf"/><Relationship Id="rId6" Type="http://schemas.openxmlformats.org/officeDocument/2006/relationships/image" Target="../media/image20.emf"/><Relationship Id="rId7" Type="http://schemas.openxmlformats.org/officeDocument/2006/relationships/image" Target="../media/image21.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emf"/><Relationship Id="rId5"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emf"/><Relationship Id="rId7" Type="http://schemas.openxmlformats.org/officeDocument/2006/relationships/image" Target="../media/image29.emf"/><Relationship Id="rId8" Type="http://schemas.openxmlformats.org/officeDocument/2006/relationships/image" Target="../media/image30.emf"/><Relationship Id="rId9" Type="http://schemas.openxmlformats.org/officeDocument/2006/relationships/image" Target="../media/image31.emf"/><Relationship Id="rId10" Type="http://schemas.openxmlformats.org/officeDocument/2006/relationships/image" Target="../media/image32.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err="1" smtClean="0"/>
              <a:t>Chunyang</a:t>
            </a:r>
            <a:r>
              <a:rPr lang="en-US" dirty="0" smtClean="0"/>
              <a:t> Wei</a:t>
            </a:r>
            <a:endParaRPr lang="en-US" dirty="0"/>
          </a:p>
        </p:txBody>
      </p:sp>
      <p:sp>
        <p:nvSpPr>
          <p:cNvPr id="3" name="Title 2"/>
          <p:cNvSpPr>
            <a:spLocks noGrp="1"/>
          </p:cNvSpPr>
          <p:nvPr>
            <p:ph type="title"/>
          </p:nvPr>
        </p:nvSpPr>
        <p:spPr>
          <a:xfrm>
            <a:off x="623238" y="5207000"/>
            <a:ext cx="7892762" cy="575824"/>
          </a:xfrm>
        </p:spPr>
        <p:txBody>
          <a:bodyPr/>
          <a:lstStyle/>
          <a:p>
            <a:r>
              <a:rPr lang="en-US" dirty="0" smtClean="0"/>
              <a:t>Linear classification</a:t>
            </a:r>
            <a:endParaRPr lang="en-US" dirty="0"/>
          </a:p>
        </p:txBody>
      </p:sp>
    </p:spTree>
    <p:extLst>
      <p:ext uri="{BB962C8B-B14F-4D97-AF65-F5344CB8AC3E}">
        <p14:creationId xmlns:p14="http://schemas.microsoft.com/office/powerpoint/2010/main" val="417205007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7"/>
          </p:nvPr>
        </p:nvSpPr>
        <p:spPr/>
        <p:txBody>
          <a:bodyPr/>
          <a:lstStyle/>
          <a:p>
            <a:endParaRPr lang="en-US" dirty="0"/>
          </a:p>
        </p:txBody>
      </p:sp>
      <p:sp>
        <p:nvSpPr>
          <p:cNvPr id="4" name="Slide Number Placeholder 3"/>
          <p:cNvSpPr>
            <a:spLocks noGrp="1"/>
          </p:cNvSpPr>
          <p:nvPr>
            <p:ph type="sldNum" sz="quarter" idx="18"/>
          </p:nvPr>
        </p:nvSpPr>
        <p:spPr/>
        <p:txBody>
          <a:bodyPr/>
          <a:lstStyle/>
          <a:p>
            <a:fld id="{A077995F-332B-4C4C-BC91-A1950EC6AAF0}" type="slidenum">
              <a:rPr lang="en-US" smtClean="0"/>
              <a:pPr/>
              <a:t>10</a:t>
            </a:fld>
            <a:endParaRPr lang="en-US"/>
          </a:p>
        </p:txBody>
      </p:sp>
      <p:sp>
        <p:nvSpPr>
          <p:cNvPr id="5" name="Title 4"/>
          <p:cNvSpPr>
            <a:spLocks noGrp="1"/>
          </p:cNvSpPr>
          <p:nvPr>
            <p:ph type="title"/>
          </p:nvPr>
        </p:nvSpPr>
        <p:spPr/>
        <p:txBody>
          <a:bodyPr/>
          <a:lstStyle/>
          <a:p>
            <a:r>
              <a:rPr lang="en-US" dirty="0" smtClean="0"/>
              <a:t>Regularization</a:t>
            </a:r>
            <a:endParaRPr lang="en-US" dirty="0"/>
          </a:p>
        </p:txBody>
      </p:sp>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3744" y="2044700"/>
            <a:ext cx="6007100" cy="927100"/>
          </a:xfrm>
          <a:prstGeom prst="rect">
            <a:avLst/>
          </a:prstGeom>
        </p:spPr>
      </p:pic>
      <p:sp>
        <p:nvSpPr>
          <p:cNvPr id="7" name="TextBox 6"/>
          <p:cNvSpPr txBox="1"/>
          <p:nvPr/>
        </p:nvSpPr>
        <p:spPr>
          <a:xfrm>
            <a:off x="593165" y="1445567"/>
            <a:ext cx="5522064" cy="461665"/>
          </a:xfrm>
          <a:prstGeom prst="rect">
            <a:avLst/>
          </a:prstGeom>
          <a:noFill/>
        </p:spPr>
        <p:txBody>
          <a:bodyPr wrap="none" rtlCol="0">
            <a:spAutoFit/>
          </a:bodyPr>
          <a:lstStyle/>
          <a:p>
            <a:r>
              <a:rPr lang="en-US" sz="2400" dirty="0">
                <a:latin typeface="Candara"/>
                <a:cs typeface="Candara"/>
              </a:rPr>
              <a:t>Penalize large weight to avoid </a:t>
            </a:r>
            <a:r>
              <a:rPr lang="en-US" sz="2400" dirty="0" err="1" smtClean="0">
                <a:latin typeface="Candara"/>
                <a:cs typeface="Candara"/>
              </a:rPr>
              <a:t>overfitting</a:t>
            </a:r>
            <a:endParaRPr lang="en-US" sz="2400" dirty="0">
              <a:latin typeface="Candara"/>
              <a:cs typeface="Candara"/>
            </a:endParaRPr>
          </a:p>
        </p:txBody>
      </p:sp>
      <p:sp>
        <p:nvSpPr>
          <p:cNvPr id="8" name="TextBox 7"/>
          <p:cNvSpPr txBox="1"/>
          <p:nvPr/>
        </p:nvSpPr>
        <p:spPr>
          <a:xfrm>
            <a:off x="656758" y="3119735"/>
            <a:ext cx="2467442" cy="461665"/>
          </a:xfrm>
          <a:prstGeom prst="rect">
            <a:avLst/>
          </a:prstGeom>
          <a:noFill/>
        </p:spPr>
        <p:txBody>
          <a:bodyPr wrap="none" rtlCol="0">
            <a:spAutoFit/>
          </a:bodyPr>
          <a:lstStyle/>
          <a:p>
            <a:r>
              <a:rPr lang="en-US" altLang="zh-CN" sz="2400" dirty="0" smtClean="0">
                <a:latin typeface="Candara"/>
                <a:cs typeface="Candara"/>
              </a:rPr>
              <a:t>L1 Regularization:</a:t>
            </a:r>
            <a:endParaRPr lang="en-US" sz="2400" dirty="0">
              <a:latin typeface="Candara"/>
              <a:cs typeface="Candara"/>
            </a:endParaRPr>
          </a:p>
        </p:txBody>
      </p:sp>
      <p:sp>
        <p:nvSpPr>
          <p:cNvPr id="9" name="TextBox 8"/>
          <p:cNvSpPr txBox="1"/>
          <p:nvPr/>
        </p:nvSpPr>
        <p:spPr>
          <a:xfrm>
            <a:off x="656758" y="4643735"/>
            <a:ext cx="2502007" cy="461665"/>
          </a:xfrm>
          <a:prstGeom prst="rect">
            <a:avLst/>
          </a:prstGeom>
          <a:noFill/>
        </p:spPr>
        <p:txBody>
          <a:bodyPr wrap="none" rtlCol="0">
            <a:spAutoFit/>
          </a:bodyPr>
          <a:lstStyle/>
          <a:p>
            <a:r>
              <a:rPr lang="en-US" altLang="zh-CN" sz="2400" dirty="0" smtClean="0">
                <a:latin typeface="Candara"/>
                <a:cs typeface="Candara"/>
              </a:rPr>
              <a:t>L2 Regularization:</a:t>
            </a:r>
            <a:endParaRPr lang="en-US" sz="2400" dirty="0">
              <a:latin typeface="Candara"/>
              <a:cs typeface="Candara"/>
            </a:endParaRPr>
          </a:p>
        </p:txBody>
      </p:sp>
      <p:pic>
        <p:nvPicPr>
          <p:cNvPr id="10" name="Picture 9"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3200" y="3594100"/>
            <a:ext cx="6146800" cy="977900"/>
          </a:xfrm>
          <a:prstGeom prst="rect">
            <a:avLst/>
          </a:prstGeom>
        </p:spPr>
      </p:pic>
      <p:pic>
        <p:nvPicPr>
          <p:cNvPr id="11" name="Picture 10"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800" y="5215218"/>
            <a:ext cx="5994400" cy="977900"/>
          </a:xfrm>
          <a:prstGeom prst="rect">
            <a:avLst/>
          </a:prstGeom>
        </p:spPr>
      </p:pic>
    </p:spTree>
    <p:extLst>
      <p:ext uri="{BB962C8B-B14F-4D97-AF65-F5344CB8AC3E}">
        <p14:creationId xmlns:p14="http://schemas.microsoft.com/office/powerpoint/2010/main" val="10857041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7"/>
          </p:nvPr>
        </p:nvSpPr>
        <p:spPr/>
        <p:txBody>
          <a:bodyPr/>
          <a:lstStyle/>
          <a:p>
            <a:endParaRPr lang="en-US" dirty="0"/>
          </a:p>
        </p:txBody>
      </p:sp>
      <p:sp>
        <p:nvSpPr>
          <p:cNvPr id="4" name="Slide Number Placeholder 3"/>
          <p:cNvSpPr>
            <a:spLocks noGrp="1"/>
          </p:cNvSpPr>
          <p:nvPr>
            <p:ph type="sldNum" sz="quarter" idx="18"/>
          </p:nvPr>
        </p:nvSpPr>
        <p:spPr/>
        <p:txBody>
          <a:bodyPr/>
          <a:lstStyle/>
          <a:p>
            <a:fld id="{A077995F-332B-4C4C-BC91-A1950EC6AAF0}" type="slidenum">
              <a:rPr lang="en-US" smtClean="0"/>
              <a:pPr/>
              <a:t>11</a:t>
            </a:fld>
            <a:endParaRPr lang="en-US"/>
          </a:p>
        </p:txBody>
      </p:sp>
      <p:sp>
        <p:nvSpPr>
          <p:cNvPr id="5" name="Title 4"/>
          <p:cNvSpPr>
            <a:spLocks noGrp="1"/>
          </p:cNvSpPr>
          <p:nvPr>
            <p:ph type="title"/>
          </p:nvPr>
        </p:nvSpPr>
        <p:spPr/>
        <p:txBody>
          <a:bodyPr/>
          <a:lstStyle/>
          <a:p>
            <a:r>
              <a:rPr lang="en-US" dirty="0" smtClean="0"/>
              <a:t>Another view of the Regularization</a:t>
            </a:r>
            <a:endParaRPr lang="en-US" dirty="0"/>
          </a:p>
        </p:txBody>
      </p:sp>
      <p:sp>
        <p:nvSpPr>
          <p:cNvPr id="6" name="TextBox 5"/>
          <p:cNvSpPr txBox="1"/>
          <p:nvPr/>
        </p:nvSpPr>
        <p:spPr>
          <a:xfrm>
            <a:off x="304800" y="2878653"/>
            <a:ext cx="3229971" cy="461665"/>
          </a:xfrm>
          <a:prstGeom prst="rect">
            <a:avLst/>
          </a:prstGeom>
          <a:noFill/>
        </p:spPr>
        <p:txBody>
          <a:bodyPr wrap="none" rtlCol="0">
            <a:spAutoFit/>
          </a:bodyPr>
          <a:lstStyle/>
          <a:p>
            <a:r>
              <a:rPr lang="en-US" sz="2400" dirty="0">
                <a:solidFill>
                  <a:srgbClr val="FF0000"/>
                </a:solidFill>
                <a:latin typeface="Candara"/>
                <a:cs typeface="Candara"/>
              </a:rPr>
              <a:t>M</a:t>
            </a:r>
            <a:r>
              <a:rPr lang="en-US" sz="2400" dirty="0">
                <a:latin typeface="Candara"/>
                <a:cs typeface="Candara"/>
              </a:rPr>
              <a:t>aximum </a:t>
            </a:r>
            <a:r>
              <a:rPr lang="en-US" sz="2400" dirty="0" smtClean="0">
                <a:solidFill>
                  <a:srgbClr val="FF0000"/>
                </a:solidFill>
                <a:latin typeface="Candara"/>
                <a:cs typeface="Candara"/>
              </a:rPr>
              <a:t>A</a:t>
            </a:r>
            <a:r>
              <a:rPr lang="en-US" sz="2400" dirty="0">
                <a:latin typeface="Candara"/>
                <a:cs typeface="Candara"/>
              </a:rPr>
              <a:t> </a:t>
            </a:r>
            <a:r>
              <a:rPr lang="en-US" sz="2400" dirty="0" smtClean="0">
                <a:solidFill>
                  <a:srgbClr val="FF0000"/>
                </a:solidFill>
                <a:latin typeface="Candara"/>
                <a:cs typeface="Candara"/>
              </a:rPr>
              <a:t>P</a:t>
            </a:r>
            <a:r>
              <a:rPr lang="en-US" sz="2400" dirty="0" smtClean="0">
                <a:latin typeface="Candara"/>
                <a:cs typeface="Candara"/>
              </a:rPr>
              <a:t>osteriori</a:t>
            </a:r>
            <a:r>
              <a:rPr lang="zh-CN" altLang="en-US" sz="2400" dirty="0" smtClean="0">
                <a:latin typeface="Candara"/>
                <a:cs typeface="Candara"/>
              </a:rPr>
              <a:t>：</a:t>
            </a:r>
            <a:endParaRPr lang="en-US" sz="2400" dirty="0">
              <a:latin typeface="Candara"/>
              <a:cs typeface="Candara"/>
            </a:endParaRPr>
          </a:p>
        </p:txBody>
      </p:sp>
      <p:pic>
        <p:nvPicPr>
          <p:cNvPr id="7" name="Picture 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3581400"/>
            <a:ext cx="4114800" cy="2256503"/>
          </a:xfrm>
          <a:prstGeom prst="rect">
            <a:avLst/>
          </a:prstGeom>
        </p:spPr>
      </p:pic>
      <p:pic>
        <p:nvPicPr>
          <p:cNvPr id="8" name="Picture 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5835" y="1611868"/>
            <a:ext cx="2882900" cy="762000"/>
          </a:xfrm>
          <a:prstGeom prst="rect">
            <a:avLst/>
          </a:prstGeom>
        </p:spPr>
      </p:pic>
      <p:sp>
        <p:nvSpPr>
          <p:cNvPr id="9" name="TextBox 8"/>
          <p:cNvSpPr txBox="1"/>
          <p:nvPr/>
        </p:nvSpPr>
        <p:spPr>
          <a:xfrm>
            <a:off x="321235" y="1447800"/>
            <a:ext cx="1977074" cy="461665"/>
          </a:xfrm>
          <a:prstGeom prst="rect">
            <a:avLst/>
          </a:prstGeom>
          <a:noFill/>
        </p:spPr>
        <p:txBody>
          <a:bodyPr wrap="none" rtlCol="0">
            <a:spAutoFit/>
          </a:bodyPr>
          <a:lstStyle/>
          <a:p>
            <a:r>
              <a:rPr lang="en-US" sz="2400" dirty="0" smtClean="0">
                <a:latin typeface="Candara"/>
                <a:cs typeface="Candara"/>
              </a:rPr>
              <a:t>Bayesian Rule</a:t>
            </a:r>
            <a:endParaRPr lang="en-US" sz="2400" dirty="0">
              <a:latin typeface="Candara"/>
              <a:cs typeface="Candara"/>
            </a:endParaRPr>
          </a:p>
        </p:txBody>
      </p:sp>
      <p:sp>
        <p:nvSpPr>
          <p:cNvPr id="10" name="Rounded Rectangle 9"/>
          <p:cNvSpPr/>
          <p:nvPr/>
        </p:nvSpPr>
        <p:spPr>
          <a:xfrm>
            <a:off x="2759635" y="1688068"/>
            <a:ext cx="1066800" cy="533400"/>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TextBox 11"/>
          <p:cNvSpPr txBox="1"/>
          <p:nvPr/>
        </p:nvSpPr>
        <p:spPr>
          <a:xfrm>
            <a:off x="2759635" y="2209800"/>
            <a:ext cx="1108334" cy="369332"/>
          </a:xfrm>
          <a:prstGeom prst="rect">
            <a:avLst/>
          </a:prstGeom>
          <a:noFill/>
        </p:spPr>
        <p:txBody>
          <a:bodyPr wrap="none" rtlCol="0">
            <a:spAutoFit/>
          </a:bodyPr>
          <a:lstStyle/>
          <a:p>
            <a:r>
              <a:rPr lang="en-US" dirty="0" smtClean="0">
                <a:solidFill>
                  <a:srgbClr val="FF0000"/>
                </a:solidFill>
              </a:rPr>
              <a:t>Posterior</a:t>
            </a:r>
            <a:endParaRPr lang="en-US" dirty="0">
              <a:solidFill>
                <a:srgbClr val="FF0000"/>
              </a:solidFill>
            </a:endParaRPr>
          </a:p>
        </p:txBody>
      </p:sp>
      <p:sp>
        <p:nvSpPr>
          <p:cNvPr id="13" name="Rounded Rectangle 12"/>
          <p:cNvSpPr/>
          <p:nvPr/>
        </p:nvSpPr>
        <p:spPr>
          <a:xfrm>
            <a:off x="4161117" y="1596927"/>
            <a:ext cx="990600" cy="369332"/>
          </a:xfrm>
          <a:prstGeom prst="roundRect">
            <a:avLst/>
          </a:prstGeom>
          <a:noFill/>
          <a:ln>
            <a:solidFill>
              <a:srgbClr val="0000FF"/>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ounded Rectangle 13"/>
          <p:cNvSpPr/>
          <p:nvPr/>
        </p:nvSpPr>
        <p:spPr>
          <a:xfrm>
            <a:off x="5121835" y="1600200"/>
            <a:ext cx="596900" cy="369332"/>
          </a:xfrm>
          <a:prstGeom prst="roundRect">
            <a:avLst/>
          </a:prstGeom>
          <a:noFill/>
          <a:ln>
            <a:solidFill>
              <a:srgbClr val="0080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TextBox 14"/>
          <p:cNvSpPr txBox="1"/>
          <p:nvPr/>
        </p:nvSpPr>
        <p:spPr>
          <a:xfrm>
            <a:off x="3818964" y="1227595"/>
            <a:ext cx="1224201" cy="369332"/>
          </a:xfrm>
          <a:prstGeom prst="rect">
            <a:avLst/>
          </a:prstGeom>
          <a:noFill/>
        </p:spPr>
        <p:txBody>
          <a:bodyPr wrap="none" rtlCol="0">
            <a:spAutoFit/>
          </a:bodyPr>
          <a:lstStyle/>
          <a:p>
            <a:r>
              <a:rPr lang="en-US" dirty="0" smtClean="0">
                <a:solidFill>
                  <a:srgbClr val="0000FF"/>
                </a:solidFill>
              </a:rPr>
              <a:t>Likelihood</a:t>
            </a:r>
            <a:endParaRPr lang="en-US" dirty="0">
              <a:solidFill>
                <a:srgbClr val="0000FF"/>
              </a:solidFill>
            </a:endParaRPr>
          </a:p>
        </p:txBody>
      </p:sp>
      <p:sp>
        <p:nvSpPr>
          <p:cNvPr id="16" name="TextBox 15"/>
          <p:cNvSpPr txBox="1"/>
          <p:nvPr/>
        </p:nvSpPr>
        <p:spPr>
          <a:xfrm>
            <a:off x="5198035" y="1249082"/>
            <a:ext cx="672029" cy="369332"/>
          </a:xfrm>
          <a:prstGeom prst="rect">
            <a:avLst/>
          </a:prstGeom>
          <a:noFill/>
        </p:spPr>
        <p:txBody>
          <a:bodyPr wrap="none" rtlCol="0">
            <a:spAutoFit/>
          </a:bodyPr>
          <a:lstStyle/>
          <a:p>
            <a:r>
              <a:rPr lang="en-US" dirty="0" smtClean="0">
                <a:solidFill>
                  <a:srgbClr val="008000"/>
                </a:solidFill>
              </a:rPr>
              <a:t>Prior</a:t>
            </a:r>
            <a:endParaRPr lang="en-US" dirty="0">
              <a:solidFill>
                <a:srgbClr val="008000"/>
              </a:solidFill>
            </a:endParaRPr>
          </a:p>
        </p:txBody>
      </p:sp>
      <p:sp>
        <p:nvSpPr>
          <p:cNvPr id="17" name="Rounded Rectangle 16"/>
          <p:cNvSpPr/>
          <p:nvPr/>
        </p:nvSpPr>
        <p:spPr>
          <a:xfrm>
            <a:off x="4558553" y="2011082"/>
            <a:ext cx="791882" cy="369332"/>
          </a:xfrm>
          <a:prstGeom prst="roundRect">
            <a:avLst/>
          </a:prstGeom>
          <a:noFill/>
          <a:ln>
            <a:solidFill>
              <a:srgbClr val="660066"/>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TextBox 17"/>
          <p:cNvSpPr txBox="1"/>
          <p:nvPr/>
        </p:nvSpPr>
        <p:spPr>
          <a:xfrm>
            <a:off x="5350435" y="1981200"/>
            <a:ext cx="1134257" cy="369332"/>
          </a:xfrm>
          <a:prstGeom prst="rect">
            <a:avLst/>
          </a:prstGeom>
          <a:noFill/>
        </p:spPr>
        <p:txBody>
          <a:bodyPr wrap="none" rtlCol="0">
            <a:spAutoFit/>
          </a:bodyPr>
          <a:lstStyle/>
          <a:p>
            <a:r>
              <a:rPr lang="en-US" dirty="0" smtClean="0">
                <a:solidFill>
                  <a:srgbClr val="660066"/>
                </a:solidFill>
              </a:rPr>
              <a:t>Evidence</a:t>
            </a:r>
            <a:endParaRPr lang="en-US" dirty="0">
              <a:solidFill>
                <a:srgbClr val="660066"/>
              </a:solidFill>
            </a:endParaRPr>
          </a:p>
        </p:txBody>
      </p:sp>
    </p:spTree>
    <p:extLst>
      <p:ext uri="{BB962C8B-B14F-4D97-AF65-F5344CB8AC3E}">
        <p14:creationId xmlns:p14="http://schemas.microsoft.com/office/powerpoint/2010/main" val="35615545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7"/>
          </p:nvPr>
        </p:nvSpPr>
        <p:spPr/>
        <p:txBody>
          <a:bodyPr/>
          <a:lstStyle/>
          <a:p>
            <a:endParaRPr lang="en-US" dirty="0"/>
          </a:p>
        </p:txBody>
      </p:sp>
      <p:sp>
        <p:nvSpPr>
          <p:cNvPr id="4" name="Slide Number Placeholder 3"/>
          <p:cNvSpPr>
            <a:spLocks noGrp="1"/>
          </p:cNvSpPr>
          <p:nvPr>
            <p:ph type="sldNum" sz="quarter" idx="18"/>
          </p:nvPr>
        </p:nvSpPr>
        <p:spPr/>
        <p:txBody>
          <a:bodyPr/>
          <a:lstStyle/>
          <a:p>
            <a:fld id="{A077995F-332B-4C4C-BC91-A1950EC6AAF0}" type="slidenum">
              <a:rPr lang="en-US" smtClean="0"/>
              <a:pPr/>
              <a:t>12</a:t>
            </a:fld>
            <a:endParaRPr lang="en-US"/>
          </a:p>
        </p:txBody>
      </p:sp>
      <p:sp>
        <p:nvSpPr>
          <p:cNvPr id="5" name="Title 4"/>
          <p:cNvSpPr>
            <a:spLocks noGrp="1"/>
          </p:cNvSpPr>
          <p:nvPr>
            <p:ph type="title"/>
          </p:nvPr>
        </p:nvSpPr>
        <p:spPr/>
        <p:txBody>
          <a:bodyPr/>
          <a:lstStyle/>
          <a:p>
            <a:r>
              <a:rPr lang="en-US" dirty="0" smtClean="0"/>
              <a:t>Inference</a:t>
            </a:r>
            <a:endParaRPr lang="en-US" dirty="0"/>
          </a:p>
        </p:txBody>
      </p:sp>
      <p:sp>
        <p:nvSpPr>
          <p:cNvPr id="6" name="TextBox 5"/>
          <p:cNvSpPr txBox="1"/>
          <p:nvPr/>
        </p:nvSpPr>
        <p:spPr>
          <a:xfrm>
            <a:off x="426165" y="4648200"/>
            <a:ext cx="2467442" cy="461665"/>
          </a:xfrm>
          <a:prstGeom prst="rect">
            <a:avLst/>
          </a:prstGeom>
          <a:noFill/>
        </p:spPr>
        <p:txBody>
          <a:bodyPr wrap="none" rtlCol="0">
            <a:spAutoFit/>
          </a:bodyPr>
          <a:lstStyle/>
          <a:p>
            <a:r>
              <a:rPr lang="en-US" altLang="zh-CN" sz="2400" dirty="0" smtClean="0">
                <a:latin typeface="Candara"/>
                <a:cs typeface="Candara"/>
              </a:rPr>
              <a:t>L1 Regularization:</a:t>
            </a:r>
            <a:endParaRPr lang="en-US" sz="2400" dirty="0">
              <a:latin typeface="Candara"/>
              <a:cs typeface="Candara"/>
            </a:endParaRPr>
          </a:p>
        </p:txBody>
      </p:sp>
      <p:pic>
        <p:nvPicPr>
          <p:cNvPr id="8" name="Picture 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094" y="1391005"/>
            <a:ext cx="4724400" cy="457200"/>
          </a:xfrm>
          <a:prstGeom prst="rect">
            <a:avLst/>
          </a:prstGeom>
        </p:spPr>
      </p:pic>
      <p:pic>
        <p:nvPicPr>
          <p:cNvPr id="9" name="Picture 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5257800"/>
            <a:ext cx="3643032" cy="608953"/>
          </a:xfrm>
          <a:prstGeom prst="rect">
            <a:avLst/>
          </a:prstGeom>
        </p:spPr>
      </p:pic>
      <p:sp>
        <p:nvSpPr>
          <p:cNvPr id="11" name="TextBox 10"/>
          <p:cNvSpPr txBox="1"/>
          <p:nvPr/>
        </p:nvSpPr>
        <p:spPr>
          <a:xfrm>
            <a:off x="457200" y="2069106"/>
            <a:ext cx="2502007" cy="461665"/>
          </a:xfrm>
          <a:prstGeom prst="rect">
            <a:avLst/>
          </a:prstGeom>
          <a:noFill/>
        </p:spPr>
        <p:txBody>
          <a:bodyPr wrap="none" rtlCol="0">
            <a:spAutoFit/>
          </a:bodyPr>
          <a:lstStyle/>
          <a:p>
            <a:r>
              <a:rPr lang="en-US" altLang="zh-CN" sz="2400" dirty="0" smtClean="0">
                <a:latin typeface="Candara"/>
                <a:cs typeface="Candara"/>
              </a:rPr>
              <a:t>L2 Regularization:</a:t>
            </a:r>
            <a:endParaRPr lang="en-US" sz="2400" dirty="0">
              <a:latin typeface="Candara"/>
              <a:cs typeface="Candara"/>
            </a:endParaRPr>
          </a:p>
        </p:txBody>
      </p:sp>
      <p:pic>
        <p:nvPicPr>
          <p:cNvPr id="14" name="Picture 13"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803" y="2637573"/>
            <a:ext cx="2237815" cy="1020027"/>
          </a:xfrm>
          <a:prstGeom prst="rect">
            <a:avLst/>
          </a:prstGeom>
        </p:spPr>
      </p:pic>
      <p:pic>
        <p:nvPicPr>
          <p:cNvPr id="15" name="Picture 14"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2803" y="3867429"/>
            <a:ext cx="4656791" cy="399771"/>
          </a:xfrm>
          <a:prstGeom prst="rect">
            <a:avLst/>
          </a:prstGeom>
        </p:spPr>
      </p:pic>
      <p:pic>
        <p:nvPicPr>
          <p:cNvPr id="16" name="Picture 15"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5235" y="5923529"/>
            <a:ext cx="5113991" cy="364581"/>
          </a:xfrm>
          <a:prstGeom prst="rect">
            <a:avLst/>
          </a:prstGeom>
        </p:spPr>
      </p:pic>
      <p:pic>
        <p:nvPicPr>
          <p:cNvPr id="17" name="Picture 16"/>
          <p:cNvPicPr>
            <a:picLocks noChangeAspect="1"/>
          </p:cNvPicPr>
          <p:nvPr/>
        </p:nvPicPr>
        <p:blipFill>
          <a:blip r:embed="rId8"/>
          <a:stretch>
            <a:fillRect/>
          </a:stretch>
        </p:blipFill>
        <p:spPr>
          <a:xfrm>
            <a:off x="5486400" y="2438400"/>
            <a:ext cx="3345202" cy="3345202"/>
          </a:xfrm>
          <a:prstGeom prst="rect">
            <a:avLst/>
          </a:prstGeom>
        </p:spPr>
      </p:pic>
    </p:spTree>
    <p:extLst>
      <p:ext uri="{BB962C8B-B14F-4D97-AF65-F5344CB8AC3E}">
        <p14:creationId xmlns:p14="http://schemas.microsoft.com/office/powerpoint/2010/main" val="4110386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a:xfrm>
            <a:off x="381000" y="1447800"/>
            <a:ext cx="5791200" cy="5105400"/>
          </a:xfrm>
        </p:spPr>
        <p:txBody>
          <a:bodyPr/>
          <a:lstStyle/>
          <a:p>
            <a:r>
              <a:rPr lang="en-US" dirty="0"/>
              <a:t>L2 regularization</a:t>
            </a:r>
          </a:p>
          <a:p>
            <a:pPr lvl="1"/>
            <a:r>
              <a:rPr lang="en-US" dirty="0"/>
              <a:t>Almost all weights </a:t>
            </a:r>
            <a:r>
              <a:rPr lang="en-US" dirty="0" smtClean="0"/>
              <a:t>are non-zero</a:t>
            </a:r>
            <a:endParaRPr lang="en-US" dirty="0"/>
          </a:p>
          <a:p>
            <a:pPr lvl="1"/>
            <a:r>
              <a:rPr lang="en-US" dirty="0"/>
              <a:t>Not suitable when training samples are scarce</a:t>
            </a:r>
          </a:p>
          <a:p>
            <a:endParaRPr lang="en-US" dirty="0"/>
          </a:p>
          <a:p>
            <a:r>
              <a:rPr lang="en-US" dirty="0"/>
              <a:t>L1 regularization</a:t>
            </a:r>
          </a:p>
          <a:p>
            <a:pPr lvl="1"/>
            <a:r>
              <a:rPr lang="en-US" altLang="zh-CN" dirty="0" smtClean="0"/>
              <a:t>Generate sparse weights</a:t>
            </a:r>
          </a:p>
          <a:p>
            <a:pPr lvl="1"/>
            <a:r>
              <a:rPr lang="en-US" dirty="0" smtClean="0"/>
              <a:t>More </a:t>
            </a:r>
            <a:r>
              <a:rPr lang="en-US" dirty="0"/>
              <a:t>suitable when most features are </a:t>
            </a:r>
            <a:r>
              <a:rPr lang="en-US" dirty="0" smtClean="0"/>
              <a:t>irrelevant and you have less examples than features.</a:t>
            </a:r>
          </a:p>
          <a:p>
            <a:pPr lvl="1"/>
            <a:endParaRPr lang="en-US" dirty="0"/>
          </a:p>
          <a:p>
            <a:r>
              <a:rPr lang="en-US" dirty="0" smtClean="0"/>
              <a:t>Why we need sparse model?</a:t>
            </a:r>
          </a:p>
          <a:p>
            <a:pPr lvl="1"/>
            <a:endParaRPr lang="en-US" dirty="0"/>
          </a:p>
        </p:txBody>
      </p:sp>
      <p:sp>
        <p:nvSpPr>
          <p:cNvPr id="3" name="Footer Placeholder 2"/>
          <p:cNvSpPr>
            <a:spLocks noGrp="1"/>
          </p:cNvSpPr>
          <p:nvPr>
            <p:ph type="ftr" sz="quarter" idx="17"/>
          </p:nvPr>
        </p:nvSpPr>
        <p:spPr/>
        <p:txBody>
          <a:bodyPr/>
          <a:lstStyle/>
          <a:p>
            <a:endParaRPr lang="en-US" dirty="0"/>
          </a:p>
        </p:txBody>
      </p:sp>
      <p:sp>
        <p:nvSpPr>
          <p:cNvPr id="4" name="Slide Number Placeholder 3"/>
          <p:cNvSpPr>
            <a:spLocks noGrp="1"/>
          </p:cNvSpPr>
          <p:nvPr>
            <p:ph type="sldNum" sz="quarter" idx="18"/>
          </p:nvPr>
        </p:nvSpPr>
        <p:spPr/>
        <p:txBody>
          <a:bodyPr/>
          <a:lstStyle/>
          <a:p>
            <a:fld id="{A077995F-332B-4C4C-BC91-A1950EC6AAF0}" type="slidenum">
              <a:rPr lang="en-US" smtClean="0"/>
              <a:pPr/>
              <a:t>13</a:t>
            </a:fld>
            <a:endParaRPr lang="en-US"/>
          </a:p>
        </p:txBody>
      </p:sp>
      <p:sp>
        <p:nvSpPr>
          <p:cNvPr id="5" name="Title 4"/>
          <p:cNvSpPr>
            <a:spLocks noGrp="1"/>
          </p:cNvSpPr>
          <p:nvPr>
            <p:ph type="title"/>
          </p:nvPr>
        </p:nvSpPr>
        <p:spPr/>
        <p:txBody>
          <a:bodyPr/>
          <a:lstStyle/>
          <a:p>
            <a:r>
              <a:rPr lang="en-US" dirty="0" smtClean="0"/>
              <a:t>L1 </a:t>
            </a:r>
            <a:r>
              <a:rPr lang="en-US" dirty="0" err="1" smtClean="0"/>
              <a:t>vs</a:t>
            </a:r>
            <a:r>
              <a:rPr lang="en-US" dirty="0" smtClean="0"/>
              <a:t> L2</a:t>
            </a:r>
            <a:endParaRPr lang="en-US" dirty="0"/>
          </a:p>
        </p:txBody>
      </p:sp>
      <p:pic>
        <p:nvPicPr>
          <p:cNvPr id="6" name="Picture 5"/>
          <p:cNvPicPr>
            <a:picLocks noChangeAspect="1"/>
          </p:cNvPicPr>
          <p:nvPr/>
        </p:nvPicPr>
        <p:blipFill>
          <a:blip r:embed="rId2"/>
          <a:stretch>
            <a:fillRect/>
          </a:stretch>
        </p:blipFill>
        <p:spPr>
          <a:xfrm>
            <a:off x="6416579" y="3886200"/>
            <a:ext cx="2548128" cy="2514600"/>
          </a:xfrm>
          <a:prstGeom prst="rect">
            <a:avLst/>
          </a:prstGeom>
        </p:spPr>
      </p:pic>
      <p:pic>
        <p:nvPicPr>
          <p:cNvPr id="7" name="Picture 6"/>
          <p:cNvPicPr>
            <a:picLocks noChangeAspect="1"/>
          </p:cNvPicPr>
          <p:nvPr/>
        </p:nvPicPr>
        <p:blipFill>
          <a:blip r:embed="rId3"/>
          <a:stretch>
            <a:fillRect/>
          </a:stretch>
        </p:blipFill>
        <p:spPr>
          <a:xfrm>
            <a:off x="6477000" y="1219200"/>
            <a:ext cx="2470912" cy="2438400"/>
          </a:xfrm>
          <a:prstGeom prst="rect">
            <a:avLst/>
          </a:prstGeom>
        </p:spPr>
      </p:pic>
    </p:spTree>
    <p:extLst>
      <p:ext uri="{BB962C8B-B14F-4D97-AF65-F5344CB8AC3E}">
        <p14:creationId xmlns:p14="http://schemas.microsoft.com/office/powerpoint/2010/main" val="15489695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p:txBody>
          <a:bodyPr/>
          <a:lstStyle/>
          <a:p>
            <a:endParaRPr lang="en-US"/>
          </a:p>
        </p:txBody>
      </p:sp>
      <p:sp>
        <p:nvSpPr>
          <p:cNvPr id="3" name="Footer Placeholder 2"/>
          <p:cNvSpPr>
            <a:spLocks noGrp="1"/>
          </p:cNvSpPr>
          <p:nvPr>
            <p:ph type="ftr" sz="quarter" idx="17"/>
          </p:nvPr>
        </p:nvSpPr>
        <p:spPr/>
        <p:txBody>
          <a:bodyPr/>
          <a:lstStyle/>
          <a:p>
            <a:endParaRPr lang="en-US" dirty="0"/>
          </a:p>
        </p:txBody>
      </p:sp>
      <p:sp>
        <p:nvSpPr>
          <p:cNvPr id="4" name="Slide Number Placeholder 3"/>
          <p:cNvSpPr>
            <a:spLocks noGrp="1"/>
          </p:cNvSpPr>
          <p:nvPr>
            <p:ph type="sldNum" sz="quarter" idx="18"/>
          </p:nvPr>
        </p:nvSpPr>
        <p:spPr/>
        <p:txBody>
          <a:bodyPr/>
          <a:lstStyle/>
          <a:p>
            <a:fld id="{A077995F-332B-4C4C-BC91-A1950EC6AAF0}" type="slidenum">
              <a:rPr lang="en-US" smtClean="0"/>
              <a:pPr/>
              <a:t>14</a:t>
            </a:fld>
            <a:endParaRPr lang="en-US"/>
          </a:p>
        </p:txBody>
      </p:sp>
      <p:sp>
        <p:nvSpPr>
          <p:cNvPr id="5" name="Title 4"/>
          <p:cNvSpPr>
            <a:spLocks noGrp="1"/>
          </p:cNvSpPr>
          <p:nvPr>
            <p:ph type="title"/>
          </p:nvPr>
        </p:nvSpPr>
        <p:spPr/>
        <p:txBody>
          <a:bodyPr/>
          <a:lstStyle/>
          <a:p>
            <a:r>
              <a:rPr lang="en-US" dirty="0" smtClean="0"/>
              <a:t>Multi-Classification</a:t>
            </a:r>
            <a:endParaRPr lang="en-US" dirty="0"/>
          </a:p>
        </p:txBody>
      </p:sp>
    </p:spTree>
    <p:extLst>
      <p:ext uri="{BB962C8B-B14F-4D97-AF65-F5344CB8AC3E}">
        <p14:creationId xmlns:p14="http://schemas.microsoft.com/office/powerpoint/2010/main" val="23967233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p:txBody>
          <a:bodyPr/>
          <a:lstStyle/>
          <a:p>
            <a:endParaRPr lang="en-US"/>
          </a:p>
        </p:txBody>
      </p:sp>
      <p:sp>
        <p:nvSpPr>
          <p:cNvPr id="3" name="Footer Placeholder 2"/>
          <p:cNvSpPr>
            <a:spLocks noGrp="1"/>
          </p:cNvSpPr>
          <p:nvPr>
            <p:ph type="ftr" sz="quarter" idx="17"/>
          </p:nvPr>
        </p:nvSpPr>
        <p:spPr/>
        <p:txBody>
          <a:bodyPr/>
          <a:lstStyle/>
          <a:p>
            <a:endParaRPr lang="en-US" dirty="0"/>
          </a:p>
        </p:txBody>
      </p:sp>
      <p:sp>
        <p:nvSpPr>
          <p:cNvPr id="4" name="Slide Number Placeholder 3"/>
          <p:cNvSpPr>
            <a:spLocks noGrp="1"/>
          </p:cNvSpPr>
          <p:nvPr>
            <p:ph type="sldNum" sz="quarter" idx="18"/>
          </p:nvPr>
        </p:nvSpPr>
        <p:spPr/>
        <p:txBody>
          <a:bodyPr/>
          <a:lstStyle/>
          <a:p>
            <a:fld id="{A077995F-332B-4C4C-BC91-A1950EC6AAF0}" type="slidenum">
              <a:rPr lang="en-US" smtClean="0"/>
              <a:pPr/>
              <a:t>15</a:t>
            </a:fld>
            <a:endParaRPr lang="en-US"/>
          </a:p>
        </p:txBody>
      </p:sp>
      <p:sp>
        <p:nvSpPr>
          <p:cNvPr id="5" name="Title 4"/>
          <p:cNvSpPr>
            <a:spLocks noGrp="1"/>
          </p:cNvSpPr>
          <p:nvPr>
            <p:ph type="title"/>
          </p:nvPr>
        </p:nvSpPr>
        <p:spPr/>
        <p:txBody>
          <a:bodyPr/>
          <a:lstStyle/>
          <a:p>
            <a:r>
              <a:rPr lang="en-US" dirty="0" smtClean="0"/>
              <a:t>Logistic Regression </a:t>
            </a:r>
            <a:r>
              <a:rPr lang="en-US" dirty="0" err="1" smtClean="0"/>
              <a:t>vs</a:t>
            </a:r>
            <a:r>
              <a:rPr lang="en-US" dirty="0" smtClean="0"/>
              <a:t> Linear Regression</a:t>
            </a:r>
            <a:endParaRPr lang="en-US" dirty="0"/>
          </a:p>
        </p:txBody>
      </p:sp>
    </p:spTree>
    <p:extLst>
      <p:ext uri="{BB962C8B-B14F-4D97-AF65-F5344CB8AC3E}">
        <p14:creationId xmlns:p14="http://schemas.microsoft.com/office/powerpoint/2010/main" val="36416453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p:txBody>
          <a:bodyPr/>
          <a:lstStyle/>
          <a:p>
            <a:r>
              <a:rPr lang="en-US" altLang="zh-CN" dirty="0" smtClean="0"/>
              <a:t>Probability prediction / Category problem</a:t>
            </a:r>
          </a:p>
          <a:p>
            <a:r>
              <a:rPr lang="en-US" altLang="zh-CN" dirty="0" smtClean="0"/>
              <a:t>Only linear problem</a:t>
            </a:r>
            <a:endParaRPr lang="en-US" dirty="0"/>
          </a:p>
        </p:txBody>
      </p:sp>
      <p:sp>
        <p:nvSpPr>
          <p:cNvPr id="3" name="Footer Placeholder 2"/>
          <p:cNvSpPr>
            <a:spLocks noGrp="1"/>
          </p:cNvSpPr>
          <p:nvPr>
            <p:ph type="ftr" sz="quarter" idx="17"/>
          </p:nvPr>
        </p:nvSpPr>
        <p:spPr/>
        <p:txBody>
          <a:bodyPr/>
          <a:lstStyle/>
          <a:p>
            <a:endParaRPr lang="en-US" dirty="0"/>
          </a:p>
        </p:txBody>
      </p:sp>
      <p:sp>
        <p:nvSpPr>
          <p:cNvPr id="4" name="Slide Number Placeholder 3"/>
          <p:cNvSpPr>
            <a:spLocks noGrp="1"/>
          </p:cNvSpPr>
          <p:nvPr>
            <p:ph type="sldNum" sz="quarter" idx="18"/>
          </p:nvPr>
        </p:nvSpPr>
        <p:spPr/>
        <p:txBody>
          <a:bodyPr/>
          <a:lstStyle/>
          <a:p>
            <a:fld id="{A077995F-332B-4C4C-BC91-A1950EC6AAF0}" type="slidenum">
              <a:rPr lang="en-US" smtClean="0"/>
              <a:pPr/>
              <a:t>16</a:t>
            </a:fld>
            <a:endParaRPr lang="en-US"/>
          </a:p>
        </p:txBody>
      </p:sp>
      <p:sp>
        <p:nvSpPr>
          <p:cNvPr id="5" name="Title 4"/>
          <p:cNvSpPr>
            <a:spLocks noGrp="1"/>
          </p:cNvSpPr>
          <p:nvPr>
            <p:ph type="title"/>
          </p:nvPr>
        </p:nvSpPr>
        <p:spPr/>
        <p:txBody>
          <a:bodyPr/>
          <a:lstStyle/>
          <a:p>
            <a:r>
              <a:rPr lang="en-US" dirty="0" smtClean="0"/>
              <a:t>What can logistic regression Does</a:t>
            </a:r>
            <a:endParaRPr lang="en-US" dirty="0"/>
          </a:p>
        </p:txBody>
      </p:sp>
    </p:spTree>
    <p:extLst>
      <p:ext uri="{BB962C8B-B14F-4D97-AF65-F5344CB8AC3E}">
        <p14:creationId xmlns:p14="http://schemas.microsoft.com/office/powerpoint/2010/main" val="851089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7"/>
          </p:nvPr>
        </p:nvSpPr>
        <p:spPr/>
        <p:txBody>
          <a:bodyPr/>
          <a:lstStyle/>
          <a:p>
            <a:endParaRPr lang="en-US" dirty="0"/>
          </a:p>
        </p:txBody>
      </p:sp>
      <p:sp>
        <p:nvSpPr>
          <p:cNvPr id="4" name="Slide Number Placeholder 3"/>
          <p:cNvSpPr>
            <a:spLocks noGrp="1"/>
          </p:cNvSpPr>
          <p:nvPr>
            <p:ph type="sldNum" sz="quarter" idx="18"/>
          </p:nvPr>
        </p:nvSpPr>
        <p:spPr/>
        <p:txBody>
          <a:bodyPr/>
          <a:lstStyle/>
          <a:p>
            <a:fld id="{A077995F-332B-4C4C-BC91-A1950EC6AAF0}" type="slidenum">
              <a:rPr lang="en-US" smtClean="0"/>
              <a:pPr/>
              <a:t>17</a:t>
            </a:fld>
            <a:endParaRPr lang="en-US"/>
          </a:p>
        </p:txBody>
      </p:sp>
      <p:sp>
        <p:nvSpPr>
          <p:cNvPr id="5" name="Title 4"/>
          <p:cNvSpPr>
            <a:spLocks noGrp="1"/>
          </p:cNvSpPr>
          <p:nvPr>
            <p:ph type="title"/>
          </p:nvPr>
        </p:nvSpPr>
        <p:spPr/>
        <p:txBody>
          <a:bodyPr/>
          <a:lstStyle/>
          <a:p>
            <a:r>
              <a:rPr lang="en-US" dirty="0" smtClean="0"/>
              <a:t>Application</a:t>
            </a:r>
            <a:endParaRPr lang="en-US" dirty="0"/>
          </a:p>
        </p:txBody>
      </p:sp>
      <p:sp>
        <p:nvSpPr>
          <p:cNvPr id="7" name="TextBox 6"/>
          <p:cNvSpPr txBox="1"/>
          <p:nvPr/>
        </p:nvSpPr>
        <p:spPr>
          <a:xfrm>
            <a:off x="304800" y="2322731"/>
            <a:ext cx="12954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Cross validation</a:t>
            </a:r>
            <a:endParaRPr lang="en-US" dirty="0"/>
          </a:p>
        </p:txBody>
      </p:sp>
      <p:sp>
        <p:nvSpPr>
          <p:cNvPr id="9" name="TextBox 8"/>
          <p:cNvSpPr txBox="1"/>
          <p:nvPr/>
        </p:nvSpPr>
        <p:spPr>
          <a:xfrm>
            <a:off x="1855540" y="1981200"/>
            <a:ext cx="309746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Step 1: Find training </a:t>
            </a:r>
            <a:r>
              <a:rPr lang="en-US" dirty="0" smtClean="0"/>
              <a:t>data</a:t>
            </a:r>
            <a:endParaRPr lang="en-US" dirty="0"/>
          </a:p>
        </p:txBody>
      </p:sp>
      <p:sp>
        <p:nvSpPr>
          <p:cNvPr id="10" name="TextBox 9"/>
          <p:cNvSpPr txBox="1"/>
          <p:nvPr/>
        </p:nvSpPr>
        <p:spPr>
          <a:xfrm>
            <a:off x="1855540" y="2831068"/>
            <a:ext cx="309746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Step 2: Find related </a:t>
            </a:r>
            <a:r>
              <a:rPr lang="en-US" dirty="0" smtClean="0"/>
              <a:t>features</a:t>
            </a:r>
            <a:endParaRPr lang="en-US" dirty="0"/>
          </a:p>
        </p:txBody>
      </p:sp>
      <p:sp>
        <p:nvSpPr>
          <p:cNvPr id="12" name="TextBox 11"/>
          <p:cNvSpPr txBox="1"/>
          <p:nvPr/>
        </p:nvSpPr>
        <p:spPr>
          <a:xfrm>
            <a:off x="4800599" y="2667000"/>
            <a:ext cx="4038601" cy="2031325"/>
          </a:xfrm>
          <a:prstGeom prst="rect">
            <a:avLst/>
          </a:prstGeom>
          <a:noFill/>
        </p:spPr>
        <p:txBody>
          <a:bodyPr wrap="square" rtlCol="0">
            <a:spAutoFit/>
          </a:bodyPr>
          <a:lstStyle/>
          <a:p>
            <a:pPr lvl="1"/>
            <a:r>
              <a:rPr lang="en-US" b="1" dirty="0"/>
              <a:t>User behavior: </a:t>
            </a:r>
            <a:r>
              <a:rPr lang="en-US" dirty="0"/>
              <a:t>watch/</a:t>
            </a:r>
            <a:r>
              <a:rPr lang="en-US" dirty="0" err="1"/>
              <a:t>advote</a:t>
            </a:r>
            <a:r>
              <a:rPr lang="en-US" dirty="0"/>
              <a:t>. Use dual feature.</a:t>
            </a:r>
          </a:p>
          <a:p>
            <a:pPr lvl="1"/>
            <a:r>
              <a:rPr lang="en-US" b="1" dirty="0" smtClean="0"/>
              <a:t>Instant context: </a:t>
            </a:r>
            <a:r>
              <a:rPr lang="en-US" dirty="0" smtClean="0"/>
              <a:t>current show/</a:t>
            </a:r>
            <a:r>
              <a:rPr lang="en-US" dirty="0" err="1" smtClean="0"/>
              <a:t>os</a:t>
            </a:r>
            <a:r>
              <a:rPr lang="en-US" dirty="0" smtClean="0"/>
              <a:t>/browser. Use dual feature</a:t>
            </a:r>
          </a:p>
          <a:p>
            <a:pPr lvl="1"/>
            <a:r>
              <a:rPr lang="en-US" b="1" dirty="0" smtClean="0"/>
              <a:t>Profile</a:t>
            </a:r>
            <a:r>
              <a:rPr lang="en-US" b="1" dirty="0"/>
              <a:t>:</a:t>
            </a:r>
            <a:r>
              <a:rPr lang="en-US" dirty="0"/>
              <a:t> age/gender. </a:t>
            </a:r>
            <a:r>
              <a:rPr lang="en-US" dirty="0">
                <a:solidFill>
                  <a:srgbClr val="FF6600"/>
                </a:solidFill>
              </a:rPr>
              <a:t>Be careful! This is a linear model!</a:t>
            </a:r>
          </a:p>
          <a:p>
            <a:endParaRPr lang="en-US" dirty="0"/>
          </a:p>
        </p:txBody>
      </p:sp>
      <p:sp>
        <p:nvSpPr>
          <p:cNvPr id="13" name="TextBox 12"/>
          <p:cNvSpPr txBox="1"/>
          <p:nvPr/>
        </p:nvSpPr>
        <p:spPr>
          <a:xfrm>
            <a:off x="1855540" y="3657600"/>
            <a:ext cx="309746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Step 3: Build models using LR algorithm</a:t>
            </a:r>
          </a:p>
        </p:txBody>
      </p:sp>
      <p:sp>
        <p:nvSpPr>
          <p:cNvPr id="14" name="TextBox 13"/>
          <p:cNvSpPr txBox="1"/>
          <p:nvPr/>
        </p:nvSpPr>
        <p:spPr>
          <a:xfrm>
            <a:off x="1855540" y="4840069"/>
            <a:ext cx="3087001"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Step 4: Test it on testing </a:t>
            </a:r>
            <a:r>
              <a:rPr lang="en-US" dirty="0" smtClean="0"/>
              <a:t>data</a:t>
            </a:r>
            <a:endParaRPr lang="en-US" dirty="0"/>
          </a:p>
        </p:txBody>
      </p:sp>
      <p:sp>
        <p:nvSpPr>
          <p:cNvPr id="15" name="TextBox 14"/>
          <p:cNvSpPr txBox="1"/>
          <p:nvPr/>
        </p:nvSpPr>
        <p:spPr>
          <a:xfrm>
            <a:off x="5257800" y="1600200"/>
            <a:ext cx="2667000" cy="923330"/>
          </a:xfrm>
          <a:prstGeom prst="rect">
            <a:avLst/>
          </a:prstGeom>
          <a:noFill/>
        </p:spPr>
        <p:txBody>
          <a:bodyPr wrap="square" rtlCol="0">
            <a:spAutoFit/>
          </a:bodyPr>
          <a:lstStyle/>
          <a:p>
            <a:pPr marL="0" lvl="1"/>
            <a:r>
              <a:rPr lang="en-US" dirty="0"/>
              <a:t>registered user who have household </a:t>
            </a:r>
            <a:r>
              <a:rPr lang="en-US" dirty="0" smtClean="0"/>
              <a:t>information</a:t>
            </a:r>
            <a:endParaRPr lang="en-US" dirty="0"/>
          </a:p>
        </p:txBody>
      </p:sp>
      <p:sp>
        <p:nvSpPr>
          <p:cNvPr id="17" name="TextBox 16"/>
          <p:cNvSpPr txBox="1"/>
          <p:nvPr/>
        </p:nvSpPr>
        <p:spPr>
          <a:xfrm>
            <a:off x="913433" y="990600"/>
            <a:ext cx="2207004" cy="461665"/>
          </a:xfrm>
          <a:prstGeom prst="rect">
            <a:avLst/>
          </a:prstGeom>
          <a:noFill/>
        </p:spPr>
        <p:txBody>
          <a:bodyPr wrap="none" rtlCol="0">
            <a:spAutoFit/>
          </a:bodyPr>
          <a:lstStyle/>
          <a:p>
            <a:r>
              <a:rPr lang="en-US" sz="2400" dirty="0" smtClean="0">
                <a:latin typeface="Candara"/>
                <a:cs typeface="Candara"/>
              </a:rPr>
              <a:t>Moms segment</a:t>
            </a:r>
            <a:endParaRPr lang="en-US" dirty="0">
              <a:latin typeface="Candara"/>
              <a:cs typeface="Candara"/>
            </a:endParaRPr>
          </a:p>
        </p:txBody>
      </p:sp>
      <p:cxnSp>
        <p:nvCxnSpPr>
          <p:cNvPr id="19" name="Straight Arrow Connector 18"/>
          <p:cNvCxnSpPr>
            <a:stCxn id="9" idx="2"/>
            <a:endCxn id="10" idx="0"/>
          </p:cNvCxnSpPr>
          <p:nvPr/>
        </p:nvCxnSpPr>
        <p:spPr>
          <a:xfrm>
            <a:off x="3404270" y="2350532"/>
            <a:ext cx="0" cy="480536"/>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0" idx="2"/>
            <a:endCxn id="13" idx="0"/>
          </p:cNvCxnSpPr>
          <p:nvPr/>
        </p:nvCxnSpPr>
        <p:spPr>
          <a:xfrm>
            <a:off x="3404270" y="3200400"/>
            <a:ext cx="0" cy="457200"/>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3" idx="2"/>
            <a:endCxn id="14" idx="0"/>
          </p:cNvCxnSpPr>
          <p:nvPr/>
        </p:nvCxnSpPr>
        <p:spPr>
          <a:xfrm flipH="1">
            <a:off x="3399041" y="4303931"/>
            <a:ext cx="5229" cy="536138"/>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5644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SVM</a:t>
            </a:r>
            <a:endParaRPr lang="en-US" dirty="0"/>
          </a:p>
        </p:txBody>
      </p:sp>
      <p:sp>
        <p:nvSpPr>
          <p:cNvPr id="3" name="Text Placeholder 2"/>
          <p:cNvSpPr>
            <a:spLocks noGrp="1"/>
          </p:cNvSpPr>
          <p:nvPr>
            <p:ph type="body" sz="quarter" idx="12"/>
          </p:nvPr>
        </p:nvSpPr>
        <p:spPr/>
        <p:txBody>
          <a:bodyPr/>
          <a:lstStyle/>
          <a:p>
            <a:r>
              <a:rPr lang="en-US" dirty="0" smtClean="0"/>
              <a:t>Support vector machine</a:t>
            </a:r>
            <a:endParaRPr lang="en-US" dirty="0"/>
          </a:p>
        </p:txBody>
      </p:sp>
      <p:sp>
        <p:nvSpPr>
          <p:cNvPr id="4" name="Footer Placeholder 3"/>
          <p:cNvSpPr>
            <a:spLocks noGrp="1"/>
          </p:cNvSpPr>
          <p:nvPr>
            <p:ph type="ftr" sz="quarter" idx="13"/>
          </p:nvPr>
        </p:nvSpPr>
        <p:spPr/>
        <p:txBody>
          <a:bodyPr/>
          <a:lstStyle/>
          <a:p>
            <a:endParaRPr lang="en-US" dirty="0"/>
          </a:p>
        </p:txBody>
      </p:sp>
      <p:sp>
        <p:nvSpPr>
          <p:cNvPr id="5" name="Slide Number Placeholder 4"/>
          <p:cNvSpPr>
            <a:spLocks noGrp="1"/>
          </p:cNvSpPr>
          <p:nvPr>
            <p:ph type="sldNum" sz="quarter" idx="14"/>
          </p:nvPr>
        </p:nvSpPr>
        <p:spPr/>
        <p:txBody>
          <a:bodyPr/>
          <a:lstStyle/>
          <a:p>
            <a:fld id="{A077995F-332B-4C4C-BC91-A1950EC6AAF0}" type="slidenum">
              <a:rPr lang="en-US" smtClean="0"/>
              <a:pPr/>
              <a:t>18</a:t>
            </a:fld>
            <a:endParaRPr lang="en-US"/>
          </a:p>
        </p:txBody>
      </p:sp>
    </p:spTree>
    <p:extLst>
      <p:ext uri="{BB962C8B-B14F-4D97-AF65-F5344CB8AC3E}">
        <p14:creationId xmlns:p14="http://schemas.microsoft.com/office/powerpoint/2010/main" val="244071362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7"/>
          </p:nvPr>
        </p:nvSpPr>
        <p:spPr/>
        <p:txBody>
          <a:bodyPr/>
          <a:lstStyle/>
          <a:p>
            <a:endParaRPr lang="en-US" dirty="0"/>
          </a:p>
        </p:txBody>
      </p:sp>
      <p:sp>
        <p:nvSpPr>
          <p:cNvPr id="4" name="Slide Number Placeholder 3"/>
          <p:cNvSpPr>
            <a:spLocks noGrp="1"/>
          </p:cNvSpPr>
          <p:nvPr>
            <p:ph type="sldNum" sz="quarter" idx="18"/>
          </p:nvPr>
        </p:nvSpPr>
        <p:spPr/>
        <p:txBody>
          <a:bodyPr/>
          <a:lstStyle/>
          <a:p>
            <a:fld id="{A077995F-332B-4C4C-BC91-A1950EC6AAF0}" type="slidenum">
              <a:rPr lang="en-US" smtClean="0"/>
              <a:pPr/>
              <a:t>19</a:t>
            </a:fld>
            <a:endParaRPr lang="en-US"/>
          </a:p>
        </p:txBody>
      </p:sp>
      <p:sp>
        <p:nvSpPr>
          <p:cNvPr id="5" name="Title 4"/>
          <p:cNvSpPr>
            <a:spLocks noGrp="1"/>
          </p:cNvSpPr>
          <p:nvPr>
            <p:ph type="title"/>
          </p:nvPr>
        </p:nvSpPr>
        <p:spPr/>
        <p:txBody>
          <a:bodyPr/>
          <a:lstStyle/>
          <a:p>
            <a:r>
              <a:rPr lang="en-US" dirty="0" smtClean="0"/>
              <a:t>Definition</a:t>
            </a:r>
            <a:endParaRPr lang="en-US" dirty="0"/>
          </a:p>
        </p:txBody>
      </p:sp>
      <p:pic>
        <p:nvPicPr>
          <p:cNvPr id="12" name="Picture 1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000" y="2006632"/>
            <a:ext cx="1612900" cy="342900"/>
          </a:xfrm>
          <a:prstGeom prst="rect">
            <a:avLst/>
          </a:prstGeom>
        </p:spPr>
      </p:pic>
      <p:pic>
        <p:nvPicPr>
          <p:cNvPr id="13" name="Picture 1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2819400"/>
            <a:ext cx="2197100" cy="381000"/>
          </a:xfrm>
          <a:prstGeom prst="rect">
            <a:avLst/>
          </a:prstGeom>
        </p:spPr>
      </p:pic>
      <p:pic>
        <p:nvPicPr>
          <p:cNvPr id="14" name="Picture 13"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3416300"/>
            <a:ext cx="3429000" cy="1003300"/>
          </a:xfrm>
          <a:prstGeom prst="rect">
            <a:avLst/>
          </a:prstGeom>
        </p:spPr>
      </p:pic>
      <p:sp>
        <p:nvSpPr>
          <p:cNvPr id="15" name="TextBox 14"/>
          <p:cNvSpPr txBox="1"/>
          <p:nvPr/>
        </p:nvSpPr>
        <p:spPr>
          <a:xfrm>
            <a:off x="609600" y="1327666"/>
            <a:ext cx="1682973" cy="400110"/>
          </a:xfrm>
          <a:prstGeom prst="rect">
            <a:avLst/>
          </a:prstGeom>
          <a:noFill/>
        </p:spPr>
        <p:txBody>
          <a:bodyPr wrap="none" rtlCol="0">
            <a:spAutoFit/>
          </a:bodyPr>
          <a:lstStyle/>
          <a:p>
            <a:r>
              <a:rPr lang="en-US" sz="2000" dirty="0" smtClean="0">
                <a:latin typeface="Candara"/>
                <a:cs typeface="Candara"/>
              </a:rPr>
              <a:t>Input feature:</a:t>
            </a:r>
            <a:endParaRPr lang="en-US" sz="2000" dirty="0">
              <a:latin typeface="Candara"/>
              <a:cs typeface="Candara"/>
            </a:endParaRPr>
          </a:p>
        </p:txBody>
      </p:sp>
      <p:pic>
        <p:nvPicPr>
          <p:cNvPr id="17" name="Picture 1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13000" y="1478398"/>
            <a:ext cx="177800" cy="152400"/>
          </a:xfrm>
          <a:prstGeom prst="rect">
            <a:avLst/>
          </a:prstGeom>
        </p:spPr>
      </p:pic>
      <p:sp>
        <p:nvSpPr>
          <p:cNvPr id="18" name="TextBox 17"/>
          <p:cNvSpPr txBox="1"/>
          <p:nvPr/>
        </p:nvSpPr>
        <p:spPr>
          <a:xfrm>
            <a:off x="609600" y="1905000"/>
            <a:ext cx="1755108" cy="400110"/>
          </a:xfrm>
          <a:prstGeom prst="rect">
            <a:avLst/>
          </a:prstGeom>
          <a:noFill/>
        </p:spPr>
        <p:txBody>
          <a:bodyPr wrap="none" rtlCol="0">
            <a:spAutoFit/>
          </a:bodyPr>
          <a:lstStyle/>
          <a:p>
            <a:r>
              <a:rPr lang="en-US" sz="2000" dirty="0" smtClean="0">
                <a:latin typeface="Candara"/>
                <a:cs typeface="Candara"/>
              </a:rPr>
              <a:t>Output target:</a:t>
            </a:r>
            <a:endParaRPr lang="en-US" sz="2000" dirty="0">
              <a:latin typeface="Candara"/>
              <a:cs typeface="Candara"/>
            </a:endParaRPr>
          </a:p>
        </p:txBody>
      </p:sp>
    </p:spTree>
    <p:extLst>
      <p:ext uri="{BB962C8B-B14F-4D97-AF65-F5344CB8AC3E}">
        <p14:creationId xmlns:p14="http://schemas.microsoft.com/office/powerpoint/2010/main" val="4072722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p:txBody>
          <a:bodyPr/>
          <a:lstStyle/>
          <a:p>
            <a:endParaRPr lang="en-US" dirty="0"/>
          </a:p>
        </p:txBody>
      </p:sp>
      <p:sp>
        <p:nvSpPr>
          <p:cNvPr id="3" name="Footer Placeholder 2"/>
          <p:cNvSpPr>
            <a:spLocks noGrp="1"/>
          </p:cNvSpPr>
          <p:nvPr>
            <p:ph type="ftr" sz="quarter" idx="17"/>
          </p:nvPr>
        </p:nvSpPr>
        <p:spPr/>
        <p:txBody>
          <a:bodyPr/>
          <a:lstStyle/>
          <a:p>
            <a:endParaRPr lang="en-US" dirty="0"/>
          </a:p>
        </p:txBody>
      </p:sp>
      <p:sp>
        <p:nvSpPr>
          <p:cNvPr id="4" name="Slide Number Placeholder 3"/>
          <p:cNvSpPr>
            <a:spLocks noGrp="1"/>
          </p:cNvSpPr>
          <p:nvPr>
            <p:ph type="sldNum" sz="quarter" idx="18"/>
          </p:nvPr>
        </p:nvSpPr>
        <p:spPr/>
        <p:txBody>
          <a:bodyPr/>
          <a:lstStyle/>
          <a:p>
            <a:fld id="{A077995F-332B-4C4C-BC91-A1950EC6AAF0}" type="slidenum">
              <a:rPr lang="en-US" smtClean="0"/>
              <a:pPr/>
              <a:t>2</a:t>
            </a:fld>
            <a:endParaRPr lang="en-US"/>
          </a:p>
        </p:txBody>
      </p:sp>
      <p:sp>
        <p:nvSpPr>
          <p:cNvPr id="5" name="Title 4"/>
          <p:cNvSpPr>
            <a:spLocks noGrp="1"/>
          </p:cNvSpPr>
          <p:nvPr>
            <p:ph type="title"/>
          </p:nvPr>
        </p:nvSpPr>
        <p:spPr/>
        <p:txBody>
          <a:bodyPr/>
          <a:lstStyle/>
          <a:p>
            <a:r>
              <a:rPr lang="en-US" dirty="0" smtClean="0"/>
              <a:t>Review</a:t>
            </a:r>
            <a:endParaRPr lang="en-US" dirty="0"/>
          </a:p>
        </p:txBody>
      </p:sp>
    </p:spTree>
    <p:extLst>
      <p:ext uri="{BB962C8B-B14F-4D97-AF65-F5344CB8AC3E}">
        <p14:creationId xmlns:p14="http://schemas.microsoft.com/office/powerpoint/2010/main" val="14316385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2514600" y="4572000"/>
            <a:ext cx="762000" cy="3810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Footer Placeholder 2"/>
          <p:cNvSpPr>
            <a:spLocks noGrp="1"/>
          </p:cNvSpPr>
          <p:nvPr>
            <p:ph type="ftr" sz="quarter" idx="17"/>
          </p:nvPr>
        </p:nvSpPr>
        <p:spPr/>
        <p:txBody>
          <a:bodyPr/>
          <a:lstStyle/>
          <a:p>
            <a:endParaRPr lang="en-US" dirty="0"/>
          </a:p>
        </p:txBody>
      </p:sp>
      <p:sp>
        <p:nvSpPr>
          <p:cNvPr id="4" name="Slide Number Placeholder 3"/>
          <p:cNvSpPr>
            <a:spLocks noGrp="1"/>
          </p:cNvSpPr>
          <p:nvPr>
            <p:ph type="sldNum" sz="quarter" idx="18"/>
          </p:nvPr>
        </p:nvSpPr>
        <p:spPr/>
        <p:txBody>
          <a:bodyPr/>
          <a:lstStyle/>
          <a:p>
            <a:fld id="{A077995F-332B-4C4C-BC91-A1950EC6AAF0}" type="slidenum">
              <a:rPr lang="en-US" smtClean="0"/>
              <a:pPr/>
              <a:t>20</a:t>
            </a:fld>
            <a:endParaRPr lang="en-US"/>
          </a:p>
        </p:txBody>
      </p:sp>
      <p:sp>
        <p:nvSpPr>
          <p:cNvPr id="5" name="Title 4"/>
          <p:cNvSpPr>
            <a:spLocks noGrp="1"/>
          </p:cNvSpPr>
          <p:nvPr>
            <p:ph type="title"/>
          </p:nvPr>
        </p:nvSpPr>
        <p:spPr/>
        <p:txBody>
          <a:bodyPr/>
          <a:lstStyle/>
          <a:p>
            <a:r>
              <a:rPr lang="en-US" dirty="0" smtClean="0"/>
              <a:t>Basic Idea</a:t>
            </a:r>
            <a:br>
              <a:rPr lang="en-US" dirty="0" smtClean="0"/>
            </a:br>
            <a:r>
              <a:rPr lang="en-US" dirty="0" smtClean="0"/>
              <a:t>-- Maximum margin</a:t>
            </a:r>
            <a:endParaRPr lang="en-US" dirty="0"/>
          </a:p>
        </p:txBody>
      </p:sp>
      <p:sp>
        <p:nvSpPr>
          <p:cNvPr id="7" name="TextBox 6"/>
          <p:cNvSpPr txBox="1"/>
          <p:nvPr/>
        </p:nvSpPr>
        <p:spPr>
          <a:xfrm>
            <a:off x="4127500" y="1888574"/>
            <a:ext cx="3276600" cy="923330"/>
          </a:xfrm>
          <a:prstGeom prst="rect">
            <a:avLst/>
          </a:prstGeom>
          <a:noFill/>
        </p:spPr>
        <p:txBody>
          <a:bodyPr wrap="square" rtlCol="0">
            <a:spAutoFit/>
          </a:bodyPr>
          <a:lstStyle/>
          <a:p>
            <a:r>
              <a:rPr lang="en-US" altLang="zh-CN" dirty="0" smtClean="0"/>
              <a:t>We can multiplying function margin by replacing (</a:t>
            </a:r>
            <a:r>
              <a:rPr lang="en-US" altLang="zh-CN" dirty="0" err="1" smtClean="0"/>
              <a:t>w,b</a:t>
            </a:r>
            <a:r>
              <a:rPr lang="en-US" altLang="zh-CN" dirty="0" smtClean="0"/>
              <a:t>) with (2w, 2b)</a:t>
            </a:r>
            <a:endParaRPr lang="en-US" dirty="0"/>
          </a:p>
        </p:txBody>
      </p:sp>
      <p:sp>
        <p:nvSpPr>
          <p:cNvPr id="9" name="TextBox 8"/>
          <p:cNvSpPr txBox="1"/>
          <p:nvPr/>
        </p:nvSpPr>
        <p:spPr>
          <a:xfrm>
            <a:off x="457200" y="1459468"/>
            <a:ext cx="2576246" cy="461665"/>
          </a:xfrm>
          <a:prstGeom prst="rect">
            <a:avLst/>
          </a:prstGeom>
          <a:noFill/>
        </p:spPr>
        <p:txBody>
          <a:bodyPr wrap="none" rtlCol="0">
            <a:spAutoFit/>
          </a:bodyPr>
          <a:lstStyle/>
          <a:p>
            <a:r>
              <a:rPr lang="en-US" sz="2400" b="1" dirty="0" smtClean="0">
                <a:latin typeface="Candara"/>
                <a:cs typeface="Candara"/>
              </a:rPr>
              <a:t>Functional margin</a:t>
            </a:r>
            <a:endParaRPr lang="en-US" sz="2400" b="1" dirty="0">
              <a:latin typeface="Candara"/>
              <a:cs typeface="Candara"/>
            </a:endParaRPr>
          </a:p>
        </p:txBody>
      </p:sp>
      <p:pic>
        <p:nvPicPr>
          <p:cNvPr id="12" name="Picture 1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8400" y="2653268"/>
            <a:ext cx="1943100" cy="482600"/>
          </a:xfrm>
          <a:prstGeom prst="rect">
            <a:avLst/>
          </a:prstGeom>
        </p:spPr>
      </p:pic>
      <p:sp>
        <p:nvSpPr>
          <p:cNvPr id="14" name="TextBox 13"/>
          <p:cNvSpPr txBox="1"/>
          <p:nvPr/>
        </p:nvSpPr>
        <p:spPr>
          <a:xfrm>
            <a:off x="400664" y="3424535"/>
            <a:ext cx="2571136" cy="461665"/>
          </a:xfrm>
          <a:prstGeom prst="rect">
            <a:avLst/>
          </a:prstGeom>
          <a:noFill/>
        </p:spPr>
        <p:txBody>
          <a:bodyPr wrap="none" rtlCol="0">
            <a:spAutoFit/>
          </a:bodyPr>
          <a:lstStyle/>
          <a:p>
            <a:r>
              <a:rPr lang="en-US" sz="2400" b="1" dirty="0" smtClean="0">
                <a:latin typeface="Candara"/>
                <a:cs typeface="Candara"/>
              </a:rPr>
              <a:t>Geometric margin</a:t>
            </a:r>
            <a:endParaRPr lang="en-US" sz="2400" b="1" dirty="0">
              <a:latin typeface="Candara"/>
              <a:cs typeface="Candara"/>
            </a:endParaRPr>
          </a:p>
        </p:txBody>
      </p:sp>
      <p:pic>
        <p:nvPicPr>
          <p:cNvPr id="15" name="Picture 1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4191000"/>
            <a:ext cx="2959100" cy="711200"/>
          </a:xfrm>
          <a:prstGeom prst="rect">
            <a:avLst/>
          </a:prstGeom>
        </p:spPr>
      </p:pic>
      <p:pic>
        <p:nvPicPr>
          <p:cNvPr id="16" name="Picture 1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8400" y="2124670"/>
            <a:ext cx="2679700" cy="342900"/>
          </a:xfrm>
          <a:prstGeom prst="rect">
            <a:avLst/>
          </a:prstGeom>
        </p:spPr>
      </p:pic>
      <p:pic>
        <p:nvPicPr>
          <p:cNvPr id="17" name="Picture 1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100" y="5181600"/>
            <a:ext cx="1943100" cy="482600"/>
          </a:xfrm>
          <a:prstGeom prst="rect">
            <a:avLst/>
          </a:prstGeom>
        </p:spPr>
      </p:pic>
      <p:pic>
        <p:nvPicPr>
          <p:cNvPr id="20" name="Picture 19"/>
          <p:cNvPicPr>
            <a:picLocks noChangeAspect="1"/>
          </p:cNvPicPr>
          <p:nvPr/>
        </p:nvPicPr>
        <p:blipFill>
          <a:blip r:embed="rId7"/>
          <a:stretch>
            <a:fillRect/>
          </a:stretch>
        </p:blipFill>
        <p:spPr>
          <a:xfrm>
            <a:off x="3885130" y="3703004"/>
            <a:ext cx="5181600" cy="2398392"/>
          </a:xfrm>
          <a:prstGeom prst="rect">
            <a:avLst/>
          </a:prstGeom>
        </p:spPr>
      </p:pic>
    </p:spTree>
    <p:extLst>
      <p:ext uri="{BB962C8B-B14F-4D97-AF65-F5344CB8AC3E}">
        <p14:creationId xmlns:p14="http://schemas.microsoft.com/office/powerpoint/2010/main" val="3716367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P spid="9"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7"/>
          </p:nvPr>
        </p:nvSpPr>
        <p:spPr/>
        <p:txBody>
          <a:bodyPr/>
          <a:lstStyle/>
          <a:p>
            <a:endParaRPr lang="en-US" dirty="0"/>
          </a:p>
        </p:txBody>
      </p:sp>
      <p:sp>
        <p:nvSpPr>
          <p:cNvPr id="4" name="Slide Number Placeholder 3"/>
          <p:cNvSpPr>
            <a:spLocks noGrp="1"/>
          </p:cNvSpPr>
          <p:nvPr>
            <p:ph type="sldNum" sz="quarter" idx="18"/>
          </p:nvPr>
        </p:nvSpPr>
        <p:spPr/>
        <p:txBody>
          <a:bodyPr/>
          <a:lstStyle/>
          <a:p>
            <a:fld id="{A077995F-332B-4C4C-BC91-A1950EC6AAF0}" type="slidenum">
              <a:rPr lang="en-US" smtClean="0"/>
              <a:pPr/>
              <a:t>21</a:t>
            </a:fld>
            <a:endParaRPr lang="en-US"/>
          </a:p>
        </p:txBody>
      </p:sp>
      <p:sp>
        <p:nvSpPr>
          <p:cNvPr id="5" name="Title 4"/>
          <p:cNvSpPr>
            <a:spLocks noGrp="1"/>
          </p:cNvSpPr>
          <p:nvPr>
            <p:ph type="title"/>
          </p:nvPr>
        </p:nvSpPr>
        <p:spPr/>
        <p:txBody>
          <a:bodyPr/>
          <a:lstStyle/>
          <a:p>
            <a:r>
              <a:rPr lang="en-US" dirty="0"/>
              <a:t>optimization objective</a:t>
            </a:r>
          </a:p>
        </p:txBody>
      </p:sp>
      <p:sp>
        <p:nvSpPr>
          <p:cNvPr id="10" name="TextBox 9"/>
          <p:cNvSpPr txBox="1"/>
          <p:nvPr/>
        </p:nvSpPr>
        <p:spPr>
          <a:xfrm>
            <a:off x="533400" y="1066800"/>
            <a:ext cx="4648200" cy="400110"/>
          </a:xfrm>
          <a:prstGeom prst="rect">
            <a:avLst/>
          </a:prstGeom>
          <a:noFill/>
        </p:spPr>
        <p:txBody>
          <a:bodyPr wrap="square" rtlCol="0">
            <a:spAutoFit/>
          </a:bodyPr>
          <a:lstStyle/>
          <a:p>
            <a:r>
              <a:rPr lang="en-US" sz="2000" b="1" dirty="0" smtClean="0">
                <a:latin typeface="Candara"/>
                <a:cs typeface="Candara"/>
              </a:rPr>
              <a:t>Maximum geometric function</a:t>
            </a:r>
            <a:endParaRPr lang="en-US" sz="2000" b="1" dirty="0">
              <a:latin typeface="Candara"/>
              <a:cs typeface="Candara"/>
            </a:endParaRPr>
          </a:p>
        </p:txBody>
      </p:sp>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3378200"/>
            <a:ext cx="3060700" cy="1270000"/>
          </a:xfrm>
          <a:prstGeom prst="rect">
            <a:avLst/>
          </a:prstGeom>
        </p:spPr>
      </p:pic>
      <p:pic>
        <p:nvPicPr>
          <p:cNvPr id="7" name="Picture 6"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00" y="1685257"/>
            <a:ext cx="4038600" cy="1181100"/>
          </a:xfrm>
          <a:prstGeom prst="rect">
            <a:avLst/>
          </a:prstGeom>
        </p:spPr>
      </p:pic>
      <p:pic>
        <p:nvPicPr>
          <p:cNvPr id="8" name="Picture 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0" y="5156200"/>
            <a:ext cx="3022600" cy="1244600"/>
          </a:xfrm>
          <a:prstGeom prst="rect">
            <a:avLst/>
          </a:prstGeom>
        </p:spPr>
      </p:pic>
      <p:sp>
        <p:nvSpPr>
          <p:cNvPr id="11" name="Striped Right Arrow 10"/>
          <p:cNvSpPr/>
          <p:nvPr/>
        </p:nvSpPr>
        <p:spPr>
          <a:xfrm rot="5400000">
            <a:off x="2068178" y="2866357"/>
            <a:ext cx="381000" cy="5118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triped Right Arrow 11"/>
          <p:cNvSpPr/>
          <p:nvPr/>
        </p:nvSpPr>
        <p:spPr>
          <a:xfrm rot="5400000">
            <a:off x="2046622" y="4658978"/>
            <a:ext cx="381000" cy="51184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6"/>
          <a:stretch>
            <a:fillRect/>
          </a:stretch>
        </p:blipFill>
        <p:spPr>
          <a:xfrm>
            <a:off x="4843173" y="3263899"/>
            <a:ext cx="4148428" cy="2993468"/>
          </a:xfrm>
          <a:prstGeom prst="rect">
            <a:avLst/>
          </a:prstGeom>
        </p:spPr>
      </p:pic>
    </p:spTree>
    <p:extLst>
      <p:ext uri="{BB962C8B-B14F-4D97-AF65-F5344CB8AC3E}">
        <p14:creationId xmlns:p14="http://schemas.microsoft.com/office/powerpoint/2010/main" val="3975601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7"/>
          </p:nvPr>
        </p:nvSpPr>
        <p:spPr/>
        <p:txBody>
          <a:bodyPr/>
          <a:lstStyle/>
          <a:p>
            <a:endParaRPr lang="en-US" dirty="0"/>
          </a:p>
        </p:txBody>
      </p:sp>
      <p:sp>
        <p:nvSpPr>
          <p:cNvPr id="4" name="Slide Number Placeholder 3"/>
          <p:cNvSpPr>
            <a:spLocks noGrp="1"/>
          </p:cNvSpPr>
          <p:nvPr>
            <p:ph type="sldNum" sz="quarter" idx="18"/>
          </p:nvPr>
        </p:nvSpPr>
        <p:spPr/>
        <p:txBody>
          <a:bodyPr/>
          <a:lstStyle/>
          <a:p>
            <a:fld id="{A077995F-332B-4C4C-BC91-A1950EC6AAF0}" type="slidenum">
              <a:rPr lang="en-US" smtClean="0"/>
              <a:pPr/>
              <a:t>22</a:t>
            </a:fld>
            <a:endParaRPr lang="en-US"/>
          </a:p>
        </p:txBody>
      </p:sp>
      <p:sp>
        <p:nvSpPr>
          <p:cNvPr id="5" name="Title 4"/>
          <p:cNvSpPr>
            <a:spLocks noGrp="1"/>
          </p:cNvSpPr>
          <p:nvPr>
            <p:ph type="title"/>
          </p:nvPr>
        </p:nvSpPr>
        <p:spPr/>
        <p:txBody>
          <a:bodyPr/>
          <a:lstStyle/>
          <a:p>
            <a:r>
              <a:rPr lang="en-US" dirty="0" smtClean="0"/>
              <a:t>Lagrange Duality</a:t>
            </a:r>
            <a:endParaRPr lang="en-US" dirty="0"/>
          </a:p>
        </p:txBody>
      </p:sp>
      <p:sp>
        <p:nvSpPr>
          <p:cNvPr id="6" name="TextBox 5"/>
          <p:cNvSpPr txBox="1"/>
          <p:nvPr/>
        </p:nvSpPr>
        <p:spPr>
          <a:xfrm>
            <a:off x="545871" y="1078468"/>
            <a:ext cx="1903736" cy="369332"/>
          </a:xfrm>
          <a:prstGeom prst="rect">
            <a:avLst/>
          </a:prstGeom>
          <a:noFill/>
        </p:spPr>
        <p:txBody>
          <a:bodyPr wrap="none" rtlCol="0">
            <a:spAutoFit/>
          </a:bodyPr>
          <a:lstStyle/>
          <a:p>
            <a:r>
              <a:rPr lang="en-US" dirty="0" smtClean="0"/>
              <a:t>Original Problem</a:t>
            </a:r>
            <a:endParaRPr lang="en-US" dirty="0"/>
          </a:p>
        </p:txBody>
      </p:sp>
      <p:sp>
        <p:nvSpPr>
          <p:cNvPr id="8" name="TextBox 7"/>
          <p:cNvSpPr txBox="1"/>
          <p:nvPr/>
        </p:nvSpPr>
        <p:spPr>
          <a:xfrm>
            <a:off x="620808" y="2743200"/>
            <a:ext cx="3341592" cy="369332"/>
          </a:xfrm>
          <a:prstGeom prst="rect">
            <a:avLst/>
          </a:prstGeom>
          <a:noFill/>
        </p:spPr>
        <p:txBody>
          <a:bodyPr wrap="none" rtlCol="0">
            <a:spAutoFit/>
          </a:bodyPr>
          <a:lstStyle/>
          <a:p>
            <a:r>
              <a:rPr lang="en-US" dirty="0" smtClean="0"/>
              <a:t>Generalized Lagrange function</a:t>
            </a:r>
            <a:endParaRPr lang="en-US" dirty="0"/>
          </a:p>
        </p:txBody>
      </p:sp>
      <p:pic>
        <p:nvPicPr>
          <p:cNvPr id="9" name="Picture 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8500" y="3082655"/>
            <a:ext cx="5575300" cy="825500"/>
          </a:xfrm>
          <a:prstGeom prst="rect">
            <a:avLst/>
          </a:prstGeom>
        </p:spPr>
      </p:pic>
      <p:pic>
        <p:nvPicPr>
          <p:cNvPr id="10" name="Picture 9"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2200" y="1447800"/>
            <a:ext cx="3251200" cy="1244600"/>
          </a:xfrm>
          <a:prstGeom prst="rect">
            <a:avLst/>
          </a:prstGeom>
        </p:spPr>
      </p:pic>
      <p:pic>
        <p:nvPicPr>
          <p:cNvPr id="11" name="Picture 10"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8800" y="4178300"/>
            <a:ext cx="3263900" cy="444500"/>
          </a:xfrm>
          <a:prstGeom prst="rect">
            <a:avLst/>
          </a:prstGeom>
        </p:spPr>
      </p:pic>
      <p:sp>
        <p:nvSpPr>
          <p:cNvPr id="12" name="TextBox 11"/>
          <p:cNvSpPr txBox="1"/>
          <p:nvPr/>
        </p:nvSpPr>
        <p:spPr>
          <a:xfrm>
            <a:off x="609600" y="3721100"/>
            <a:ext cx="1108446" cy="369332"/>
          </a:xfrm>
          <a:prstGeom prst="rect">
            <a:avLst/>
          </a:prstGeom>
          <a:noFill/>
        </p:spPr>
        <p:txBody>
          <a:bodyPr wrap="none" rtlCol="0">
            <a:spAutoFit/>
          </a:bodyPr>
          <a:lstStyle/>
          <a:p>
            <a:r>
              <a:rPr lang="en-US" dirty="0" smtClean="0"/>
              <a:t>Consider</a:t>
            </a:r>
            <a:endParaRPr lang="en-US" dirty="0"/>
          </a:p>
        </p:txBody>
      </p:sp>
      <p:pic>
        <p:nvPicPr>
          <p:cNvPr id="14" name="Picture 1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28800" y="4711700"/>
            <a:ext cx="6032500" cy="850900"/>
          </a:xfrm>
          <a:prstGeom prst="rect">
            <a:avLst/>
          </a:prstGeom>
        </p:spPr>
      </p:pic>
      <p:sp>
        <p:nvSpPr>
          <p:cNvPr id="15" name="TextBox 14"/>
          <p:cNvSpPr txBox="1"/>
          <p:nvPr/>
        </p:nvSpPr>
        <p:spPr>
          <a:xfrm>
            <a:off x="609601" y="5562600"/>
            <a:ext cx="4952999" cy="369332"/>
          </a:xfrm>
          <a:prstGeom prst="rect">
            <a:avLst/>
          </a:prstGeom>
          <a:noFill/>
        </p:spPr>
        <p:txBody>
          <a:bodyPr wrap="square" rtlCol="0">
            <a:spAutoFit/>
          </a:bodyPr>
          <a:lstStyle/>
          <a:p>
            <a:r>
              <a:rPr lang="en-US" dirty="0" smtClean="0"/>
              <a:t>So the primal problem become:</a:t>
            </a:r>
            <a:endParaRPr lang="en-US" dirty="0"/>
          </a:p>
        </p:txBody>
      </p:sp>
      <p:pic>
        <p:nvPicPr>
          <p:cNvPr id="16" name="Picture 15"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33600" y="6108700"/>
            <a:ext cx="4305300" cy="444500"/>
          </a:xfrm>
          <a:prstGeom prst="rect">
            <a:avLst/>
          </a:prstGeom>
        </p:spPr>
      </p:pic>
    </p:spTree>
    <p:extLst>
      <p:ext uri="{BB962C8B-B14F-4D97-AF65-F5344CB8AC3E}">
        <p14:creationId xmlns:p14="http://schemas.microsoft.com/office/powerpoint/2010/main" val="8106545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7"/>
          </p:nvPr>
        </p:nvSpPr>
        <p:spPr/>
        <p:txBody>
          <a:bodyPr/>
          <a:lstStyle/>
          <a:p>
            <a:endParaRPr lang="en-US" dirty="0"/>
          </a:p>
        </p:txBody>
      </p:sp>
      <p:sp>
        <p:nvSpPr>
          <p:cNvPr id="4" name="Slide Number Placeholder 3"/>
          <p:cNvSpPr>
            <a:spLocks noGrp="1"/>
          </p:cNvSpPr>
          <p:nvPr>
            <p:ph type="sldNum" sz="quarter" idx="18"/>
          </p:nvPr>
        </p:nvSpPr>
        <p:spPr/>
        <p:txBody>
          <a:bodyPr/>
          <a:lstStyle/>
          <a:p>
            <a:fld id="{A077995F-332B-4C4C-BC91-A1950EC6AAF0}" type="slidenum">
              <a:rPr lang="en-US" smtClean="0"/>
              <a:pPr/>
              <a:t>23</a:t>
            </a:fld>
            <a:endParaRPr lang="en-US"/>
          </a:p>
        </p:txBody>
      </p:sp>
      <p:sp>
        <p:nvSpPr>
          <p:cNvPr id="5" name="Title 4"/>
          <p:cNvSpPr>
            <a:spLocks noGrp="1"/>
          </p:cNvSpPr>
          <p:nvPr>
            <p:ph type="title"/>
          </p:nvPr>
        </p:nvSpPr>
        <p:spPr/>
        <p:txBody>
          <a:bodyPr/>
          <a:lstStyle/>
          <a:p>
            <a:r>
              <a:rPr lang="en-US" dirty="0" smtClean="0"/>
              <a:t>Dual problem</a:t>
            </a:r>
            <a:endParaRPr lang="en-US" dirty="0"/>
          </a:p>
        </p:txBody>
      </p:sp>
      <p:sp>
        <p:nvSpPr>
          <p:cNvPr id="8" name="TextBox 7"/>
          <p:cNvSpPr txBox="1"/>
          <p:nvPr/>
        </p:nvSpPr>
        <p:spPr>
          <a:xfrm>
            <a:off x="511980" y="1534954"/>
            <a:ext cx="1621620" cy="369332"/>
          </a:xfrm>
          <a:prstGeom prst="rect">
            <a:avLst/>
          </a:prstGeom>
          <a:noFill/>
        </p:spPr>
        <p:txBody>
          <a:bodyPr wrap="none" rtlCol="0">
            <a:spAutoFit/>
          </a:bodyPr>
          <a:lstStyle/>
          <a:p>
            <a:r>
              <a:rPr lang="en-US" dirty="0" smtClean="0"/>
              <a:t>Dual problem:</a:t>
            </a:r>
            <a:endParaRPr lang="en-US" dirty="0"/>
          </a:p>
        </p:txBody>
      </p:sp>
      <p:sp>
        <p:nvSpPr>
          <p:cNvPr id="13" name="TextBox 12"/>
          <p:cNvSpPr txBox="1"/>
          <p:nvPr/>
        </p:nvSpPr>
        <p:spPr>
          <a:xfrm>
            <a:off x="511980" y="2781300"/>
            <a:ext cx="4212420" cy="369332"/>
          </a:xfrm>
          <a:prstGeom prst="rect">
            <a:avLst/>
          </a:prstGeom>
          <a:noFill/>
        </p:spPr>
        <p:txBody>
          <a:bodyPr wrap="square" rtlCol="0">
            <a:spAutoFit/>
          </a:bodyPr>
          <a:lstStyle/>
          <a:p>
            <a:r>
              <a:rPr lang="en-US" dirty="0" smtClean="0"/>
              <a:t>Theorem1:</a:t>
            </a:r>
            <a:endParaRPr lang="en-US" dirty="0"/>
          </a:p>
        </p:txBody>
      </p:sp>
      <p:sp>
        <p:nvSpPr>
          <p:cNvPr id="15" name="TextBox 14"/>
          <p:cNvSpPr txBox="1"/>
          <p:nvPr/>
        </p:nvSpPr>
        <p:spPr>
          <a:xfrm>
            <a:off x="511980" y="3887569"/>
            <a:ext cx="7870020" cy="923330"/>
          </a:xfrm>
          <a:prstGeom prst="rect">
            <a:avLst/>
          </a:prstGeom>
          <a:noFill/>
        </p:spPr>
        <p:txBody>
          <a:bodyPr wrap="square" rtlCol="0">
            <a:spAutoFit/>
          </a:bodyPr>
          <a:lstStyle/>
          <a:p>
            <a:r>
              <a:rPr lang="en-US" dirty="0" smtClean="0"/>
              <a:t>Theorem2: Suppose                    are convex,            are affine. The sufficient and necessary conditions for                is                    satisfied with KTT condition. And </a:t>
            </a:r>
            <a:endParaRPr lang="en-US" dirty="0"/>
          </a:p>
        </p:txBody>
      </p:sp>
      <p:sp>
        <p:nvSpPr>
          <p:cNvPr id="16" name="TextBox 15"/>
          <p:cNvSpPr txBox="1"/>
          <p:nvPr/>
        </p:nvSpPr>
        <p:spPr>
          <a:xfrm>
            <a:off x="511980" y="1002268"/>
            <a:ext cx="1800944" cy="369332"/>
          </a:xfrm>
          <a:prstGeom prst="rect">
            <a:avLst/>
          </a:prstGeom>
          <a:noFill/>
        </p:spPr>
        <p:txBody>
          <a:bodyPr wrap="none" rtlCol="0">
            <a:spAutoFit/>
          </a:bodyPr>
          <a:lstStyle/>
          <a:p>
            <a:r>
              <a:rPr lang="en-US" dirty="0" smtClean="0"/>
              <a:t>Primal problem:</a:t>
            </a:r>
            <a:endParaRPr lang="en-US" dirty="0"/>
          </a:p>
        </p:txBody>
      </p:sp>
      <p:pic>
        <p:nvPicPr>
          <p:cNvPr id="19" name="Picture 1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3900" y="4254500"/>
            <a:ext cx="800100" cy="241300"/>
          </a:xfrm>
          <a:prstGeom prst="rect">
            <a:avLst/>
          </a:prstGeom>
        </p:spPr>
      </p:pic>
      <p:pic>
        <p:nvPicPr>
          <p:cNvPr id="21" name="Picture 20"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200" y="4254500"/>
            <a:ext cx="1066800" cy="241300"/>
          </a:xfrm>
          <a:prstGeom prst="rect">
            <a:avLst/>
          </a:prstGeom>
        </p:spPr>
      </p:pic>
      <p:pic>
        <p:nvPicPr>
          <p:cNvPr id="26" name="Picture 2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2852" y="5951813"/>
            <a:ext cx="2247900" cy="266700"/>
          </a:xfrm>
          <a:prstGeom prst="rect">
            <a:avLst/>
          </a:prstGeom>
        </p:spPr>
      </p:pic>
      <p:pic>
        <p:nvPicPr>
          <p:cNvPr id="27" name="Picture 2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4600" y="5438844"/>
            <a:ext cx="2260600" cy="266700"/>
          </a:xfrm>
          <a:prstGeom prst="rect">
            <a:avLst/>
          </a:prstGeom>
        </p:spPr>
      </p:pic>
      <p:pic>
        <p:nvPicPr>
          <p:cNvPr id="28" name="Picture 2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2852" y="4953000"/>
            <a:ext cx="2286000" cy="266700"/>
          </a:xfrm>
          <a:prstGeom prst="rect">
            <a:avLst/>
          </a:prstGeom>
        </p:spPr>
      </p:pic>
      <p:pic>
        <p:nvPicPr>
          <p:cNvPr id="29" name="Picture 28"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69229" y="4953000"/>
            <a:ext cx="2806700" cy="266700"/>
          </a:xfrm>
          <a:prstGeom prst="rect">
            <a:avLst/>
          </a:prstGeom>
        </p:spPr>
      </p:pic>
      <p:pic>
        <p:nvPicPr>
          <p:cNvPr id="30" name="Picture 29"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73213" y="5438844"/>
            <a:ext cx="2540000" cy="266700"/>
          </a:xfrm>
          <a:prstGeom prst="rect">
            <a:avLst/>
          </a:prstGeom>
        </p:spPr>
      </p:pic>
      <p:pic>
        <p:nvPicPr>
          <p:cNvPr id="31" name="Picture 30"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05300" y="5918200"/>
            <a:ext cx="2095500" cy="254000"/>
          </a:xfrm>
          <a:prstGeom prst="rect">
            <a:avLst/>
          </a:prstGeom>
        </p:spPr>
      </p:pic>
      <p:pic>
        <p:nvPicPr>
          <p:cNvPr id="32" name="Picture 31"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67200" y="6300121"/>
            <a:ext cx="2781300" cy="266700"/>
          </a:xfrm>
          <a:prstGeom prst="rect">
            <a:avLst/>
          </a:prstGeom>
        </p:spPr>
      </p:pic>
      <p:pic>
        <p:nvPicPr>
          <p:cNvPr id="33" name="Picture 32"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78100" y="1066800"/>
            <a:ext cx="4508500" cy="393700"/>
          </a:xfrm>
          <a:prstGeom prst="rect">
            <a:avLst/>
          </a:prstGeom>
        </p:spPr>
      </p:pic>
      <p:pic>
        <p:nvPicPr>
          <p:cNvPr id="34" name="Picture 33"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550686" y="1603300"/>
            <a:ext cx="2806700" cy="355600"/>
          </a:xfrm>
          <a:prstGeom prst="rect">
            <a:avLst/>
          </a:prstGeom>
        </p:spPr>
      </p:pic>
      <p:pic>
        <p:nvPicPr>
          <p:cNvPr id="35" name="Picture 34"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514600" y="2128674"/>
            <a:ext cx="5156200" cy="393700"/>
          </a:xfrm>
          <a:prstGeom prst="rect">
            <a:avLst/>
          </a:prstGeom>
        </p:spPr>
      </p:pic>
      <p:pic>
        <p:nvPicPr>
          <p:cNvPr id="36" name="Picture 35" descr="latex-image-1.pdf"/>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473200" y="3302000"/>
            <a:ext cx="6375400" cy="393700"/>
          </a:xfrm>
          <a:prstGeom prst="rect">
            <a:avLst/>
          </a:prstGeom>
        </p:spPr>
      </p:pic>
      <p:pic>
        <p:nvPicPr>
          <p:cNvPr id="37" name="Picture 36" descr="latex-image-1.pdf"/>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667000" y="4495800"/>
            <a:ext cx="2616200" cy="266700"/>
          </a:xfrm>
          <a:prstGeom prst="rect">
            <a:avLst/>
          </a:prstGeom>
        </p:spPr>
      </p:pic>
      <p:pic>
        <p:nvPicPr>
          <p:cNvPr id="38" name="Picture 37" descr="latex-image-1.pdf"/>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763059" y="3962400"/>
            <a:ext cx="1130300" cy="266700"/>
          </a:xfrm>
          <a:prstGeom prst="rect">
            <a:avLst/>
          </a:prstGeom>
        </p:spPr>
      </p:pic>
      <p:pic>
        <p:nvPicPr>
          <p:cNvPr id="39" name="Picture 38" descr="latex-image-1.pdf"/>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245100" y="3962400"/>
            <a:ext cx="546100" cy="266700"/>
          </a:xfrm>
          <a:prstGeom prst="rect">
            <a:avLst/>
          </a:prstGeom>
        </p:spPr>
      </p:pic>
      <p:sp>
        <p:nvSpPr>
          <p:cNvPr id="40" name="TextBox 39"/>
          <p:cNvSpPr txBox="1"/>
          <p:nvPr/>
        </p:nvSpPr>
        <p:spPr>
          <a:xfrm>
            <a:off x="7189762" y="4724400"/>
            <a:ext cx="1878038" cy="646331"/>
          </a:xfrm>
          <a:prstGeom prst="rect">
            <a:avLst/>
          </a:prstGeom>
          <a:noFill/>
        </p:spPr>
        <p:txBody>
          <a:bodyPr wrap="none" rtlCol="0">
            <a:spAutoFit/>
          </a:bodyPr>
          <a:lstStyle/>
          <a:p>
            <a:r>
              <a:rPr lang="en-US" dirty="0" smtClean="0">
                <a:solidFill>
                  <a:srgbClr val="FF0000"/>
                </a:solidFill>
                <a:latin typeface="Chalkboard"/>
                <a:cs typeface="Chalkboard"/>
              </a:rPr>
              <a:t>Dual </a:t>
            </a:r>
          </a:p>
          <a:p>
            <a:r>
              <a:rPr lang="en-US" dirty="0" smtClean="0">
                <a:solidFill>
                  <a:srgbClr val="FF0000"/>
                </a:solidFill>
                <a:latin typeface="Chalkboard"/>
                <a:cs typeface="Chalkboard"/>
              </a:rPr>
              <a:t>complementarity</a:t>
            </a:r>
            <a:endParaRPr lang="en-US" dirty="0">
              <a:solidFill>
                <a:srgbClr val="FF0000"/>
              </a:solidFill>
              <a:latin typeface="Chalkboard"/>
              <a:cs typeface="Chalkboard"/>
            </a:endParaRPr>
          </a:p>
        </p:txBody>
      </p:sp>
    </p:spTree>
    <p:extLst>
      <p:ext uri="{BB962C8B-B14F-4D97-AF65-F5344CB8AC3E}">
        <p14:creationId xmlns:p14="http://schemas.microsoft.com/office/powerpoint/2010/main" val="2886637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5" grpId="0"/>
      <p:bldP spid="16" grpId="0"/>
      <p:bldP spid="4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7"/>
          </p:nvPr>
        </p:nvSpPr>
        <p:spPr/>
        <p:txBody>
          <a:bodyPr/>
          <a:lstStyle/>
          <a:p>
            <a:endParaRPr lang="en-US" dirty="0"/>
          </a:p>
        </p:txBody>
      </p:sp>
      <p:sp>
        <p:nvSpPr>
          <p:cNvPr id="4" name="Slide Number Placeholder 3"/>
          <p:cNvSpPr>
            <a:spLocks noGrp="1"/>
          </p:cNvSpPr>
          <p:nvPr>
            <p:ph type="sldNum" sz="quarter" idx="18"/>
          </p:nvPr>
        </p:nvSpPr>
        <p:spPr/>
        <p:txBody>
          <a:bodyPr/>
          <a:lstStyle/>
          <a:p>
            <a:fld id="{A077995F-332B-4C4C-BC91-A1950EC6AAF0}" type="slidenum">
              <a:rPr lang="en-US" smtClean="0"/>
              <a:pPr/>
              <a:t>24</a:t>
            </a:fld>
            <a:endParaRPr lang="en-US"/>
          </a:p>
        </p:txBody>
      </p:sp>
      <p:sp>
        <p:nvSpPr>
          <p:cNvPr id="5" name="Title 4"/>
          <p:cNvSpPr>
            <a:spLocks noGrp="1"/>
          </p:cNvSpPr>
          <p:nvPr>
            <p:ph type="title"/>
          </p:nvPr>
        </p:nvSpPr>
        <p:spPr>
          <a:xfrm>
            <a:off x="-2514600" y="304800"/>
            <a:ext cx="8839200" cy="614027"/>
          </a:xfrm>
        </p:spPr>
        <p:txBody>
          <a:bodyPr/>
          <a:lstStyle/>
          <a:p>
            <a:r>
              <a:rPr lang="en-US" dirty="0" smtClean="0"/>
              <a:t>SVM inference</a:t>
            </a:r>
            <a:endParaRPr lang="en-US" dirty="0"/>
          </a:p>
        </p:txBody>
      </p:sp>
      <p:sp>
        <p:nvSpPr>
          <p:cNvPr id="7" name="TextBox 6"/>
          <p:cNvSpPr txBox="1"/>
          <p:nvPr/>
        </p:nvSpPr>
        <p:spPr>
          <a:xfrm>
            <a:off x="308824" y="962176"/>
            <a:ext cx="2032791" cy="369332"/>
          </a:xfrm>
          <a:prstGeom prst="rect">
            <a:avLst/>
          </a:prstGeom>
          <a:noFill/>
        </p:spPr>
        <p:txBody>
          <a:bodyPr wrap="none" rtlCol="0">
            <a:spAutoFit/>
          </a:bodyPr>
          <a:lstStyle/>
          <a:p>
            <a:r>
              <a:rPr lang="en-US" dirty="0" smtClean="0"/>
              <a:t>Lagrange function</a:t>
            </a:r>
            <a:endParaRPr lang="en-US" dirty="0"/>
          </a:p>
        </p:txBody>
      </p:sp>
      <p:pic>
        <p:nvPicPr>
          <p:cNvPr id="8" name="Picture 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400" y="228600"/>
            <a:ext cx="2472386" cy="1018041"/>
          </a:xfrm>
          <a:prstGeom prst="rect">
            <a:avLst/>
          </a:prstGeom>
        </p:spPr>
        <p:style>
          <a:lnRef idx="2">
            <a:schemeClr val="dk1"/>
          </a:lnRef>
          <a:fillRef idx="1">
            <a:schemeClr val="lt1"/>
          </a:fillRef>
          <a:effectRef idx="0">
            <a:schemeClr val="dk1"/>
          </a:effectRef>
          <a:fontRef idx="minor">
            <a:schemeClr val="dk1"/>
          </a:fontRef>
        </p:style>
      </p:pic>
      <p:sp>
        <p:nvSpPr>
          <p:cNvPr id="10" name="TextBox 9"/>
          <p:cNvSpPr txBox="1"/>
          <p:nvPr/>
        </p:nvSpPr>
        <p:spPr>
          <a:xfrm>
            <a:off x="308824" y="1905000"/>
            <a:ext cx="466782" cy="369332"/>
          </a:xfrm>
          <a:prstGeom prst="rect">
            <a:avLst/>
          </a:prstGeom>
          <a:noFill/>
        </p:spPr>
        <p:txBody>
          <a:bodyPr wrap="none" rtlCol="0">
            <a:spAutoFit/>
          </a:bodyPr>
          <a:lstStyle/>
          <a:p>
            <a:r>
              <a:rPr lang="en-US" dirty="0" smtClean="0"/>
              <a:t>(1)  </a:t>
            </a:r>
            <a:endParaRPr lang="en-US" dirty="0"/>
          </a:p>
        </p:txBody>
      </p:sp>
      <p:pic>
        <p:nvPicPr>
          <p:cNvPr id="16" name="Picture 1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5016" y="3530395"/>
            <a:ext cx="5219700" cy="660400"/>
          </a:xfrm>
          <a:prstGeom prst="rect">
            <a:avLst/>
          </a:prstGeom>
        </p:spPr>
      </p:pic>
      <p:pic>
        <p:nvPicPr>
          <p:cNvPr id="17" name="Picture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4237" y="1371600"/>
            <a:ext cx="4927600" cy="635000"/>
          </a:xfrm>
          <a:prstGeom prst="rect">
            <a:avLst/>
          </a:prstGeom>
        </p:spPr>
      </p:pic>
      <p:pic>
        <p:nvPicPr>
          <p:cNvPr id="18" name="Picture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5016" y="2344613"/>
            <a:ext cx="3733800" cy="635000"/>
          </a:xfrm>
          <a:prstGeom prst="rect">
            <a:avLst/>
          </a:prstGeom>
        </p:spPr>
      </p:pic>
      <p:pic>
        <p:nvPicPr>
          <p:cNvPr id="19" name="Picture 18"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10200" y="2336800"/>
            <a:ext cx="2082800" cy="635000"/>
          </a:xfrm>
          <a:prstGeom prst="rect">
            <a:avLst/>
          </a:prstGeom>
        </p:spPr>
      </p:pic>
      <p:pic>
        <p:nvPicPr>
          <p:cNvPr id="20" name="Picture 19"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85016" y="2895395"/>
            <a:ext cx="2870200" cy="635000"/>
          </a:xfrm>
          <a:prstGeom prst="rect">
            <a:avLst/>
          </a:prstGeom>
        </p:spPr>
      </p:pic>
      <p:sp>
        <p:nvSpPr>
          <p:cNvPr id="21" name="TextBox 20"/>
          <p:cNvSpPr txBox="1"/>
          <p:nvPr/>
        </p:nvSpPr>
        <p:spPr>
          <a:xfrm>
            <a:off x="304800" y="4114800"/>
            <a:ext cx="1903736" cy="369332"/>
          </a:xfrm>
          <a:prstGeom prst="rect">
            <a:avLst/>
          </a:prstGeom>
          <a:noFill/>
        </p:spPr>
        <p:txBody>
          <a:bodyPr wrap="none" rtlCol="0">
            <a:spAutoFit/>
          </a:bodyPr>
          <a:lstStyle/>
          <a:p>
            <a:r>
              <a:rPr lang="en-US" dirty="0" smtClean="0"/>
              <a:t>(2) Dual problem</a:t>
            </a:r>
            <a:endParaRPr lang="en-US" dirty="0"/>
          </a:p>
        </p:txBody>
      </p:sp>
      <p:pic>
        <p:nvPicPr>
          <p:cNvPr id="6" name="Picture 5"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11685" y="4572000"/>
            <a:ext cx="5029200" cy="1790700"/>
          </a:xfrm>
          <a:prstGeom prst="rect">
            <a:avLst/>
          </a:prstGeom>
        </p:spPr>
      </p:pic>
      <p:pic>
        <p:nvPicPr>
          <p:cNvPr id="11" name="Picture 10"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5401" y="1963302"/>
            <a:ext cx="1638300" cy="444500"/>
          </a:xfrm>
          <a:prstGeom prst="rect">
            <a:avLst/>
          </a:prstGeom>
        </p:spPr>
      </p:pic>
      <p:sp>
        <p:nvSpPr>
          <p:cNvPr id="12" name="TextBox 11"/>
          <p:cNvSpPr txBox="1"/>
          <p:nvPr/>
        </p:nvSpPr>
        <p:spPr>
          <a:xfrm>
            <a:off x="5329577" y="5523322"/>
            <a:ext cx="1534495" cy="369332"/>
          </a:xfrm>
          <a:prstGeom prst="rect">
            <a:avLst/>
          </a:prstGeom>
          <a:noFill/>
        </p:spPr>
        <p:txBody>
          <a:bodyPr wrap="none" rtlCol="0">
            <a:spAutoFit/>
          </a:bodyPr>
          <a:lstStyle/>
          <a:p>
            <a:r>
              <a:rPr lang="en-US" dirty="0" smtClean="0">
                <a:sym typeface="Wingdings"/>
              </a:rPr>
              <a:t> </a:t>
            </a:r>
            <a:r>
              <a:rPr lang="en-US" dirty="0" smtClean="0"/>
              <a:t>Figure out </a:t>
            </a:r>
            <a:endParaRPr lang="en-US" dirty="0"/>
          </a:p>
        </p:txBody>
      </p:sp>
      <p:pic>
        <p:nvPicPr>
          <p:cNvPr id="13" name="Picture 12"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08800" y="5652162"/>
            <a:ext cx="177800" cy="139700"/>
          </a:xfrm>
          <a:prstGeom prst="rect">
            <a:avLst/>
          </a:prstGeom>
        </p:spPr>
      </p:pic>
    </p:spTree>
    <p:extLst>
      <p:ext uri="{BB962C8B-B14F-4D97-AF65-F5344CB8AC3E}">
        <p14:creationId xmlns:p14="http://schemas.microsoft.com/office/powerpoint/2010/main" val="8372620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21"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514600" y="304800"/>
            <a:ext cx="8839200" cy="614027"/>
          </a:xfrm>
        </p:spPr>
        <p:txBody>
          <a:bodyPr/>
          <a:lstStyle/>
          <a:p>
            <a:r>
              <a:rPr lang="en-US" dirty="0" smtClean="0"/>
              <a:t>SVM </a:t>
            </a:r>
            <a:r>
              <a:rPr lang="en-US" dirty="0" smtClean="0"/>
              <a:t>inference 2</a:t>
            </a:r>
            <a:endParaRPr lang="en-US" dirty="0"/>
          </a:p>
        </p:txBody>
      </p:sp>
      <p:sp>
        <p:nvSpPr>
          <p:cNvPr id="7" name="TextBox 6"/>
          <p:cNvSpPr txBox="1"/>
          <p:nvPr/>
        </p:nvSpPr>
        <p:spPr>
          <a:xfrm>
            <a:off x="308824" y="962176"/>
            <a:ext cx="6320576" cy="369332"/>
          </a:xfrm>
          <a:prstGeom prst="rect">
            <a:avLst/>
          </a:prstGeom>
          <a:noFill/>
        </p:spPr>
        <p:txBody>
          <a:bodyPr wrap="square" rtlCol="0">
            <a:spAutoFit/>
          </a:bodyPr>
          <a:lstStyle/>
          <a:p>
            <a:r>
              <a:rPr lang="en-US" dirty="0" smtClean="0"/>
              <a:t>After figure out     , calculate </a:t>
            </a:r>
            <a:r>
              <a:rPr lang="en-US" dirty="0" err="1" smtClean="0"/>
              <a:t>w,b</a:t>
            </a:r>
            <a:r>
              <a:rPr lang="en-US" dirty="0" smtClean="0"/>
              <a:t>    </a:t>
            </a:r>
            <a:endParaRPr lang="en-US" dirty="0"/>
          </a:p>
        </p:txBody>
      </p:sp>
      <p:pic>
        <p:nvPicPr>
          <p:cNvPr id="22" name="Picture 2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1097398"/>
            <a:ext cx="177800" cy="139700"/>
          </a:xfrm>
          <a:prstGeom prst="rect">
            <a:avLst/>
          </a:prstGeom>
        </p:spPr>
      </p:pic>
      <p:pic>
        <p:nvPicPr>
          <p:cNvPr id="2" name="Picture 1"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750" y="1371600"/>
            <a:ext cx="2273300" cy="774700"/>
          </a:xfrm>
          <a:prstGeom prst="rect">
            <a:avLst/>
          </a:prstGeom>
        </p:spPr>
      </p:pic>
      <p:pic>
        <p:nvPicPr>
          <p:cNvPr id="4" name="Picture 3"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1981200"/>
            <a:ext cx="3784600" cy="774700"/>
          </a:xfrm>
          <a:prstGeom prst="rect">
            <a:avLst/>
          </a:prstGeom>
        </p:spPr>
      </p:pic>
      <p:pic>
        <p:nvPicPr>
          <p:cNvPr id="6" name="Picture 5"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400" y="2209800"/>
            <a:ext cx="2082800" cy="330200"/>
          </a:xfrm>
          <a:prstGeom prst="rect">
            <a:avLst/>
          </a:prstGeom>
        </p:spPr>
      </p:pic>
      <p:sp>
        <p:nvSpPr>
          <p:cNvPr id="8" name="TextBox 7"/>
          <p:cNvSpPr txBox="1"/>
          <p:nvPr/>
        </p:nvSpPr>
        <p:spPr>
          <a:xfrm>
            <a:off x="304800" y="4648200"/>
            <a:ext cx="5029200" cy="369332"/>
          </a:xfrm>
          <a:prstGeom prst="rect">
            <a:avLst/>
          </a:prstGeom>
          <a:noFill/>
        </p:spPr>
        <p:txBody>
          <a:bodyPr wrap="square" rtlCol="0">
            <a:spAutoFit/>
          </a:bodyPr>
          <a:lstStyle/>
          <a:p>
            <a:r>
              <a:rPr lang="en-US" b="1" dirty="0" smtClean="0"/>
              <a:t>Support Vector</a:t>
            </a:r>
            <a:endParaRPr lang="en-US" b="1" dirty="0"/>
          </a:p>
        </p:txBody>
      </p:sp>
      <p:sp>
        <p:nvSpPr>
          <p:cNvPr id="10" name="TextBox 9"/>
          <p:cNvSpPr txBox="1"/>
          <p:nvPr/>
        </p:nvSpPr>
        <p:spPr>
          <a:xfrm>
            <a:off x="1066800" y="5105400"/>
            <a:ext cx="3200400" cy="369332"/>
          </a:xfrm>
          <a:prstGeom prst="rect">
            <a:avLst/>
          </a:prstGeom>
          <a:noFill/>
        </p:spPr>
        <p:txBody>
          <a:bodyPr wrap="square" rtlCol="0">
            <a:spAutoFit/>
          </a:bodyPr>
          <a:lstStyle/>
          <a:p>
            <a:r>
              <a:rPr lang="en-US" dirty="0" smtClean="0">
                <a:latin typeface="Chalkboard"/>
                <a:cs typeface="Chalkboard"/>
              </a:rPr>
              <a:t>KKT Dual complementarity:</a:t>
            </a:r>
            <a:endParaRPr lang="en-US" dirty="0">
              <a:latin typeface="Chalkboard"/>
              <a:cs typeface="Chalkboard"/>
            </a:endParaRPr>
          </a:p>
        </p:txBody>
      </p:sp>
      <p:pic>
        <p:nvPicPr>
          <p:cNvPr id="9" name="Picture 8"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57400" y="5562600"/>
            <a:ext cx="5168900" cy="342900"/>
          </a:xfrm>
          <a:prstGeom prst="rect">
            <a:avLst/>
          </a:prstGeom>
        </p:spPr>
      </p:pic>
      <p:sp>
        <p:nvSpPr>
          <p:cNvPr id="11" name="TextBox 10"/>
          <p:cNvSpPr txBox="1"/>
          <p:nvPr/>
        </p:nvSpPr>
        <p:spPr>
          <a:xfrm>
            <a:off x="838200" y="7022068"/>
            <a:ext cx="76200" cy="369332"/>
          </a:xfrm>
          <a:prstGeom prst="rect">
            <a:avLst/>
          </a:prstGeom>
          <a:noFill/>
        </p:spPr>
        <p:txBody>
          <a:bodyPr wrap="square" rtlCol="0">
            <a:spAutoFit/>
          </a:bodyPr>
          <a:lstStyle/>
          <a:p>
            <a:r>
              <a:rPr lang="en-US" dirty="0" smtClean="0"/>
              <a:t>d</a:t>
            </a:r>
            <a:endParaRPr lang="en-US" dirty="0"/>
          </a:p>
        </p:txBody>
      </p:sp>
      <p:sp>
        <p:nvSpPr>
          <p:cNvPr id="12" name="TextBox 11"/>
          <p:cNvSpPr txBox="1"/>
          <p:nvPr/>
        </p:nvSpPr>
        <p:spPr>
          <a:xfrm>
            <a:off x="304800" y="2819400"/>
            <a:ext cx="967219" cy="369332"/>
          </a:xfrm>
          <a:prstGeom prst="rect">
            <a:avLst/>
          </a:prstGeom>
          <a:noFill/>
        </p:spPr>
        <p:txBody>
          <a:bodyPr wrap="none" rtlCol="0">
            <a:spAutoFit/>
          </a:bodyPr>
          <a:lstStyle/>
          <a:p>
            <a:r>
              <a:rPr lang="en-US" dirty="0" smtClean="0"/>
              <a:t>Predict:</a:t>
            </a:r>
            <a:endParaRPr lang="en-US" dirty="0"/>
          </a:p>
        </p:txBody>
      </p:sp>
      <p:pic>
        <p:nvPicPr>
          <p:cNvPr id="13" name="Picture 12"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71600" y="2895600"/>
            <a:ext cx="4343400" cy="1828800"/>
          </a:xfrm>
          <a:prstGeom prst="rect">
            <a:avLst/>
          </a:prstGeom>
        </p:spPr>
      </p:pic>
      <p:pic>
        <p:nvPicPr>
          <p:cNvPr id="14" name="Picture 13"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68400" y="6086045"/>
            <a:ext cx="3708400" cy="342900"/>
          </a:xfrm>
          <a:prstGeom prst="rect">
            <a:avLst/>
          </a:prstGeom>
        </p:spPr>
      </p:pic>
      <p:pic>
        <p:nvPicPr>
          <p:cNvPr id="15" name="Picture 14"/>
          <p:cNvPicPr>
            <a:picLocks noChangeAspect="1"/>
          </p:cNvPicPr>
          <p:nvPr/>
        </p:nvPicPr>
        <p:blipFill>
          <a:blip r:embed="rId10"/>
          <a:stretch>
            <a:fillRect/>
          </a:stretch>
        </p:blipFill>
        <p:spPr>
          <a:xfrm>
            <a:off x="5943600" y="2755900"/>
            <a:ext cx="2766293" cy="2716768"/>
          </a:xfrm>
          <a:prstGeom prst="rect">
            <a:avLst/>
          </a:prstGeom>
        </p:spPr>
      </p:pic>
    </p:spTree>
    <p:extLst>
      <p:ext uri="{BB962C8B-B14F-4D97-AF65-F5344CB8AC3E}">
        <p14:creationId xmlns:p14="http://schemas.microsoft.com/office/powerpoint/2010/main" val="1669290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5"/>
          </p:nvPr>
        </p:nvPicPr>
        <p:blipFill>
          <a:blip r:embed="rId2"/>
          <a:srcRect l="1969" r="1969"/>
          <a:stretch>
            <a:fillRect/>
          </a:stretch>
        </p:blipFill>
        <p:spPr>
          <a:xfrm>
            <a:off x="1921368" y="1045211"/>
            <a:ext cx="5629703" cy="3429000"/>
          </a:xfrm>
        </p:spPr>
      </p:pic>
      <p:sp>
        <p:nvSpPr>
          <p:cNvPr id="3" name="Footer Placeholder 2"/>
          <p:cNvSpPr>
            <a:spLocks noGrp="1"/>
          </p:cNvSpPr>
          <p:nvPr>
            <p:ph type="ftr" sz="quarter" idx="17"/>
          </p:nvPr>
        </p:nvSpPr>
        <p:spPr/>
        <p:txBody>
          <a:bodyPr/>
          <a:lstStyle/>
          <a:p>
            <a:endParaRPr lang="en-US" dirty="0"/>
          </a:p>
        </p:txBody>
      </p:sp>
      <p:sp>
        <p:nvSpPr>
          <p:cNvPr id="4" name="Slide Number Placeholder 3"/>
          <p:cNvSpPr>
            <a:spLocks noGrp="1"/>
          </p:cNvSpPr>
          <p:nvPr>
            <p:ph type="sldNum" sz="quarter" idx="18"/>
          </p:nvPr>
        </p:nvSpPr>
        <p:spPr/>
        <p:txBody>
          <a:bodyPr/>
          <a:lstStyle/>
          <a:p>
            <a:fld id="{A077995F-332B-4C4C-BC91-A1950EC6AAF0}" type="slidenum">
              <a:rPr lang="en-US" smtClean="0"/>
              <a:pPr/>
              <a:t>26</a:t>
            </a:fld>
            <a:endParaRPr lang="en-US"/>
          </a:p>
        </p:txBody>
      </p:sp>
      <p:sp>
        <p:nvSpPr>
          <p:cNvPr id="5" name="Title 4"/>
          <p:cNvSpPr>
            <a:spLocks noGrp="1"/>
          </p:cNvSpPr>
          <p:nvPr>
            <p:ph type="title"/>
          </p:nvPr>
        </p:nvSpPr>
        <p:spPr/>
        <p:txBody>
          <a:bodyPr/>
          <a:lstStyle/>
          <a:p>
            <a:r>
              <a:rPr lang="en-US" dirty="0" smtClean="0"/>
              <a:t>Linear </a:t>
            </a:r>
            <a:r>
              <a:rPr lang="en-US" dirty="0"/>
              <a:t>I</a:t>
            </a:r>
            <a:r>
              <a:rPr lang="en-US" dirty="0" smtClean="0"/>
              <a:t>nseparable </a:t>
            </a:r>
            <a:r>
              <a:rPr lang="en-US" dirty="0" smtClean="0"/>
              <a:t>Case</a:t>
            </a:r>
            <a:endParaRPr lang="en-US" dirty="0"/>
          </a:p>
        </p:txBody>
      </p:sp>
      <p:sp>
        <p:nvSpPr>
          <p:cNvPr id="7" name="TextBox 6"/>
          <p:cNvSpPr txBox="1"/>
          <p:nvPr/>
        </p:nvSpPr>
        <p:spPr>
          <a:xfrm>
            <a:off x="1901357" y="4768334"/>
            <a:ext cx="5649714" cy="646331"/>
          </a:xfrm>
          <a:prstGeom prst="rect">
            <a:avLst/>
          </a:prstGeom>
          <a:noFill/>
        </p:spPr>
        <p:txBody>
          <a:bodyPr wrap="square" rtlCol="0">
            <a:spAutoFit/>
          </a:bodyPr>
          <a:lstStyle/>
          <a:p>
            <a:r>
              <a:rPr lang="en-US" dirty="0" smtClean="0"/>
              <a:t>- Step1: Transform the data into a high-dimensional space using a feature mapping function</a:t>
            </a:r>
            <a:endParaRPr lang="en-US" dirty="0"/>
          </a:p>
        </p:txBody>
      </p:sp>
      <p:pic>
        <p:nvPicPr>
          <p:cNvPr id="8" name="Picture 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5083424"/>
            <a:ext cx="520700" cy="292100"/>
          </a:xfrm>
          <a:prstGeom prst="rect">
            <a:avLst/>
          </a:prstGeom>
        </p:spPr>
      </p:pic>
      <p:sp>
        <p:nvSpPr>
          <p:cNvPr id="9" name="TextBox 8"/>
          <p:cNvSpPr txBox="1"/>
          <p:nvPr/>
        </p:nvSpPr>
        <p:spPr>
          <a:xfrm>
            <a:off x="1905000" y="5449669"/>
            <a:ext cx="5649714" cy="369332"/>
          </a:xfrm>
          <a:prstGeom prst="rect">
            <a:avLst/>
          </a:prstGeom>
          <a:noFill/>
        </p:spPr>
        <p:txBody>
          <a:bodyPr wrap="square" rtlCol="0">
            <a:spAutoFit/>
          </a:bodyPr>
          <a:lstStyle/>
          <a:p>
            <a:r>
              <a:rPr lang="en-US" dirty="0" smtClean="0"/>
              <a:t>- Step2: Classify in the new space</a:t>
            </a:r>
            <a:endParaRPr lang="en-US" dirty="0"/>
          </a:p>
        </p:txBody>
      </p:sp>
    </p:spTree>
    <p:extLst>
      <p:ext uri="{BB962C8B-B14F-4D97-AF65-F5344CB8AC3E}">
        <p14:creationId xmlns:p14="http://schemas.microsoft.com/office/powerpoint/2010/main" val="36918485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7"/>
          </p:nvPr>
        </p:nvSpPr>
        <p:spPr>
          <a:xfrm>
            <a:off x="1070812" y="6858176"/>
            <a:ext cx="8305800" cy="227285"/>
          </a:xfrm>
        </p:spPr>
        <p:txBody>
          <a:bodyPr/>
          <a:lstStyle/>
          <a:p>
            <a:endParaRPr lang="en-US" dirty="0"/>
          </a:p>
        </p:txBody>
      </p:sp>
      <p:sp>
        <p:nvSpPr>
          <p:cNvPr id="4" name="Slide Number Placeholder 3"/>
          <p:cNvSpPr>
            <a:spLocks noGrp="1"/>
          </p:cNvSpPr>
          <p:nvPr>
            <p:ph type="sldNum" sz="quarter" idx="18"/>
          </p:nvPr>
        </p:nvSpPr>
        <p:spPr>
          <a:xfrm>
            <a:off x="9376611" y="6859255"/>
            <a:ext cx="224589" cy="227285"/>
          </a:xfrm>
        </p:spPr>
        <p:txBody>
          <a:bodyPr/>
          <a:lstStyle/>
          <a:p>
            <a:fld id="{A077995F-332B-4C4C-BC91-A1950EC6AAF0}" type="slidenum">
              <a:rPr lang="en-US" smtClean="0"/>
              <a:pPr/>
              <a:t>27</a:t>
            </a:fld>
            <a:endParaRPr lang="en-US"/>
          </a:p>
        </p:txBody>
      </p:sp>
      <p:sp>
        <p:nvSpPr>
          <p:cNvPr id="5" name="Title 4"/>
          <p:cNvSpPr>
            <a:spLocks noGrp="1"/>
          </p:cNvSpPr>
          <p:nvPr>
            <p:ph type="title"/>
          </p:nvPr>
        </p:nvSpPr>
        <p:spPr/>
        <p:txBody>
          <a:bodyPr/>
          <a:lstStyle/>
          <a:p>
            <a:r>
              <a:rPr lang="en-US" dirty="0" smtClean="0"/>
              <a:t>Kernel</a:t>
            </a:r>
            <a:endParaRPr lang="en-US" dirty="0"/>
          </a:p>
        </p:txBody>
      </p:sp>
      <p:sp>
        <p:nvSpPr>
          <p:cNvPr id="6" name="TextBox 5"/>
          <p:cNvSpPr txBox="1"/>
          <p:nvPr/>
        </p:nvSpPr>
        <p:spPr>
          <a:xfrm>
            <a:off x="609600" y="1143000"/>
            <a:ext cx="2006867" cy="369332"/>
          </a:xfrm>
          <a:prstGeom prst="rect">
            <a:avLst/>
          </a:prstGeom>
          <a:noFill/>
        </p:spPr>
        <p:txBody>
          <a:bodyPr wrap="none" rtlCol="0">
            <a:spAutoFit/>
          </a:bodyPr>
          <a:lstStyle/>
          <a:p>
            <a:r>
              <a:rPr lang="en-US" dirty="0" smtClean="0"/>
              <a:t>Mapping function:</a:t>
            </a:r>
            <a:endParaRPr lang="en-US" dirty="0"/>
          </a:p>
        </p:txBody>
      </p:sp>
      <p:sp>
        <p:nvSpPr>
          <p:cNvPr id="8" name="TextBox 7"/>
          <p:cNvSpPr txBox="1"/>
          <p:nvPr/>
        </p:nvSpPr>
        <p:spPr>
          <a:xfrm>
            <a:off x="609600" y="1600200"/>
            <a:ext cx="4267200" cy="369332"/>
          </a:xfrm>
          <a:prstGeom prst="rect">
            <a:avLst/>
          </a:prstGeom>
          <a:noFill/>
        </p:spPr>
        <p:txBody>
          <a:bodyPr wrap="square" rtlCol="0">
            <a:spAutoFit/>
          </a:bodyPr>
          <a:lstStyle/>
          <a:p>
            <a:r>
              <a:rPr lang="en-US" dirty="0" smtClean="0"/>
              <a:t>Kernel:</a:t>
            </a:r>
            <a:endParaRPr lang="en-US" dirty="0"/>
          </a:p>
        </p:txBody>
      </p:sp>
      <p:pic>
        <p:nvPicPr>
          <p:cNvPr id="9" name="Picture 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1639332"/>
            <a:ext cx="2476500" cy="330200"/>
          </a:xfrm>
          <a:prstGeom prst="rect">
            <a:avLst/>
          </a:prstGeom>
        </p:spPr>
      </p:pic>
      <p:pic>
        <p:nvPicPr>
          <p:cNvPr id="10" name="Picture 9"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0" y="1201302"/>
            <a:ext cx="520700" cy="292100"/>
          </a:xfrm>
          <a:prstGeom prst="rect">
            <a:avLst/>
          </a:prstGeom>
        </p:spPr>
      </p:pic>
      <p:pic>
        <p:nvPicPr>
          <p:cNvPr id="11" name="Picture 10"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0812" y="2438400"/>
            <a:ext cx="1752600" cy="3022600"/>
          </a:xfrm>
          <a:prstGeom prst="rect">
            <a:avLst/>
          </a:prstGeom>
        </p:spPr>
      </p:pic>
      <p:sp>
        <p:nvSpPr>
          <p:cNvPr id="12" name="TextBox 11"/>
          <p:cNvSpPr txBox="1"/>
          <p:nvPr/>
        </p:nvSpPr>
        <p:spPr>
          <a:xfrm>
            <a:off x="1070812" y="5682734"/>
            <a:ext cx="1907794" cy="369332"/>
          </a:xfrm>
          <a:prstGeom prst="rect">
            <a:avLst/>
          </a:prstGeom>
          <a:noFill/>
        </p:spPr>
        <p:txBody>
          <a:bodyPr wrap="none" rtlCol="0">
            <a:spAutoFit/>
          </a:bodyPr>
          <a:lstStyle/>
          <a:p>
            <a:r>
              <a:rPr lang="en-US" dirty="0" smtClean="0"/>
              <a:t>Time complexity: </a:t>
            </a:r>
            <a:endParaRPr lang="en-US" dirty="0"/>
          </a:p>
        </p:txBody>
      </p:sp>
      <p:pic>
        <p:nvPicPr>
          <p:cNvPr id="13" name="Picture 12"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52735" y="6189649"/>
            <a:ext cx="1612900" cy="317500"/>
          </a:xfrm>
          <a:prstGeom prst="rect">
            <a:avLst/>
          </a:prstGeom>
        </p:spPr>
      </p:pic>
      <p:pic>
        <p:nvPicPr>
          <p:cNvPr id="15" name="Picture 14"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74594" y="2489200"/>
            <a:ext cx="2057400" cy="330200"/>
          </a:xfrm>
          <a:prstGeom prst="rect">
            <a:avLst/>
          </a:prstGeom>
        </p:spPr>
      </p:pic>
      <p:pic>
        <p:nvPicPr>
          <p:cNvPr id="16" name="Picture 15"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37490" y="3657600"/>
            <a:ext cx="3568700" cy="2743200"/>
          </a:xfrm>
          <a:prstGeom prst="rect">
            <a:avLst/>
          </a:prstGeom>
        </p:spPr>
      </p:pic>
      <p:sp>
        <p:nvSpPr>
          <p:cNvPr id="19" name="TextBox 18"/>
          <p:cNvSpPr txBox="1"/>
          <p:nvPr/>
        </p:nvSpPr>
        <p:spPr>
          <a:xfrm>
            <a:off x="4195012" y="3048000"/>
            <a:ext cx="1907794" cy="369332"/>
          </a:xfrm>
          <a:prstGeom prst="rect">
            <a:avLst/>
          </a:prstGeom>
          <a:noFill/>
        </p:spPr>
        <p:txBody>
          <a:bodyPr wrap="none" rtlCol="0">
            <a:spAutoFit/>
          </a:bodyPr>
          <a:lstStyle/>
          <a:p>
            <a:r>
              <a:rPr lang="en-US" dirty="0" smtClean="0"/>
              <a:t>Time complexity: </a:t>
            </a:r>
            <a:endParaRPr lang="en-US" dirty="0"/>
          </a:p>
        </p:txBody>
      </p:sp>
      <p:pic>
        <p:nvPicPr>
          <p:cNvPr id="21" name="Picture 20"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76212" y="3136900"/>
            <a:ext cx="571500" cy="292100"/>
          </a:xfrm>
          <a:prstGeom prst="rect">
            <a:avLst/>
          </a:prstGeom>
        </p:spPr>
      </p:pic>
      <p:sp>
        <p:nvSpPr>
          <p:cNvPr id="22" name="TextBox 21"/>
          <p:cNvSpPr txBox="1"/>
          <p:nvPr/>
        </p:nvSpPr>
        <p:spPr>
          <a:xfrm>
            <a:off x="609600" y="2133600"/>
            <a:ext cx="1146881" cy="369332"/>
          </a:xfrm>
          <a:prstGeom prst="rect">
            <a:avLst/>
          </a:prstGeom>
          <a:noFill/>
        </p:spPr>
        <p:txBody>
          <a:bodyPr wrap="none" rtlCol="0">
            <a:spAutoFit/>
          </a:bodyPr>
          <a:lstStyle/>
          <a:p>
            <a:r>
              <a:rPr lang="en-US" dirty="0" smtClean="0"/>
              <a:t>Example:</a:t>
            </a:r>
            <a:endParaRPr lang="en-US" dirty="0"/>
          </a:p>
        </p:txBody>
      </p:sp>
    </p:spTree>
    <p:extLst>
      <p:ext uri="{BB962C8B-B14F-4D97-AF65-F5344CB8AC3E}">
        <p14:creationId xmlns:p14="http://schemas.microsoft.com/office/powerpoint/2010/main" val="4250181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p:bldP spid="19" grpId="0"/>
      <p:bldP spid="2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7"/>
          </p:nvPr>
        </p:nvSpPr>
        <p:spPr/>
        <p:txBody>
          <a:bodyPr/>
          <a:lstStyle/>
          <a:p>
            <a:endParaRPr lang="en-US" dirty="0"/>
          </a:p>
        </p:txBody>
      </p:sp>
      <p:sp>
        <p:nvSpPr>
          <p:cNvPr id="4" name="Slide Number Placeholder 3"/>
          <p:cNvSpPr>
            <a:spLocks noGrp="1"/>
          </p:cNvSpPr>
          <p:nvPr>
            <p:ph type="sldNum" sz="quarter" idx="18"/>
          </p:nvPr>
        </p:nvSpPr>
        <p:spPr/>
        <p:txBody>
          <a:bodyPr/>
          <a:lstStyle/>
          <a:p>
            <a:fld id="{A077995F-332B-4C4C-BC91-A1950EC6AAF0}" type="slidenum">
              <a:rPr lang="en-US" smtClean="0"/>
              <a:pPr/>
              <a:t>28</a:t>
            </a:fld>
            <a:endParaRPr lang="en-US"/>
          </a:p>
        </p:txBody>
      </p:sp>
      <p:sp>
        <p:nvSpPr>
          <p:cNvPr id="5" name="Title 4"/>
          <p:cNvSpPr>
            <a:spLocks noGrp="1"/>
          </p:cNvSpPr>
          <p:nvPr>
            <p:ph type="title"/>
          </p:nvPr>
        </p:nvSpPr>
        <p:spPr/>
        <p:txBody>
          <a:bodyPr/>
          <a:lstStyle/>
          <a:p>
            <a:r>
              <a:rPr lang="en-US" dirty="0" err="1" smtClean="0"/>
              <a:t>Commen</a:t>
            </a:r>
            <a:r>
              <a:rPr lang="en-US" dirty="0" smtClean="0"/>
              <a:t> kernels</a:t>
            </a:r>
            <a:endParaRPr lang="en-US" dirty="0"/>
          </a:p>
        </p:txBody>
      </p:sp>
      <p:sp>
        <p:nvSpPr>
          <p:cNvPr id="6" name="TextBox 5"/>
          <p:cNvSpPr txBox="1"/>
          <p:nvPr/>
        </p:nvSpPr>
        <p:spPr>
          <a:xfrm>
            <a:off x="609599" y="1219200"/>
            <a:ext cx="8382001" cy="646331"/>
          </a:xfrm>
          <a:prstGeom prst="rect">
            <a:avLst/>
          </a:prstGeom>
          <a:noFill/>
        </p:spPr>
        <p:txBody>
          <a:bodyPr wrap="square" rtlCol="0">
            <a:spAutoFit/>
          </a:bodyPr>
          <a:lstStyle/>
          <a:p>
            <a:r>
              <a:rPr lang="en-US" dirty="0" smtClean="0"/>
              <a:t>We usually just calculate K(</a:t>
            </a:r>
            <a:r>
              <a:rPr lang="en-US" dirty="0" err="1" smtClean="0"/>
              <a:t>x,z</a:t>
            </a:r>
            <a:r>
              <a:rPr lang="en-US" dirty="0" smtClean="0"/>
              <a:t>) without ever having to explicitly find mapping function.</a:t>
            </a:r>
            <a:endParaRPr lang="en-US" dirty="0"/>
          </a:p>
        </p:txBody>
      </p:sp>
      <p:sp>
        <p:nvSpPr>
          <p:cNvPr id="7" name="TextBox 6"/>
          <p:cNvSpPr txBox="1"/>
          <p:nvPr/>
        </p:nvSpPr>
        <p:spPr>
          <a:xfrm>
            <a:off x="609599" y="2286000"/>
            <a:ext cx="1977024" cy="400110"/>
          </a:xfrm>
          <a:prstGeom prst="rect">
            <a:avLst/>
          </a:prstGeom>
          <a:noFill/>
        </p:spPr>
        <p:txBody>
          <a:bodyPr wrap="none" rtlCol="0">
            <a:spAutoFit/>
          </a:bodyPr>
          <a:lstStyle/>
          <a:p>
            <a:r>
              <a:rPr lang="en-US" sz="2000" dirty="0" smtClean="0">
                <a:latin typeface="Candara"/>
                <a:cs typeface="Candara"/>
              </a:rPr>
              <a:t>(1) Linear kernel:</a:t>
            </a:r>
            <a:endParaRPr lang="en-US" sz="2000" dirty="0">
              <a:latin typeface="Candara"/>
              <a:cs typeface="Candara"/>
            </a:endParaRPr>
          </a:p>
        </p:txBody>
      </p:sp>
      <p:sp>
        <p:nvSpPr>
          <p:cNvPr id="9" name="TextBox 8"/>
          <p:cNvSpPr txBox="1"/>
          <p:nvPr/>
        </p:nvSpPr>
        <p:spPr>
          <a:xfrm>
            <a:off x="609600" y="2724090"/>
            <a:ext cx="2533441" cy="400110"/>
          </a:xfrm>
          <a:prstGeom prst="rect">
            <a:avLst/>
          </a:prstGeom>
          <a:noFill/>
        </p:spPr>
        <p:txBody>
          <a:bodyPr wrap="none" rtlCol="0">
            <a:spAutoFit/>
          </a:bodyPr>
          <a:lstStyle/>
          <a:p>
            <a:r>
              <a:rPr lang="en-US" sz="2000" dirty="0" smtClean="0">
                <a:latin typeface="Candara"/>
                <a:cs typeface="Candara"/>
              </a:rPr>
              <a:t>(</a:t>
            </a:r>
            <a:r>
              <a:rPr lang="en-US" sz="2000" dirty="0">
                <a:latin typeface="Candara"/>
                <a:cs typeface="Candara"/>
              </a:rPr>
              <a:t>2) </a:t>
            </a:r>
            <a:r>
              <a:rPr lang="en-US" sz="2000" dirty="0" smtClean="0">
                <a:latin typeface="Candara"/>
                <a:cs typeface="Candara"/>
              </a:rPr>
              <a:t>Polynomial kernel:</a:t>
            </a:r>
            <a:endParaRPr lang="en-US" sz="2000" dirty="0">
              <a:latin typeface="Candara"/>
              <a:cs typeface="Candara"/>
            </a:endParaRPr>
          </a:p>
        </p:txBody>
      </p:sp>
      <p:pic>
        <p:nvPicPr>
          <p:cNvPr id="10" name="Picture 9"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2336800"/>
            <a:ext cx="1739900" cy="330200"/>
          </a:xfrm>
          <a:prstGeom prst="rect">
            <a:avLst/>
          </a:prstGeom>
        </p:spPr>
      </p:pic>
      <p:pic>
        <p:nvPicPr>
          <p:cNvPr id="11" name="Picture 10"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4104" y="2782695"/>
            <a:ext cx="2565400" cy="330200"/>
          </a:xfrm>
          <a:prstGeom prst="rect">
            <a:avLst/>
          </a:prstGeom>
        </p:spPr>
      </p:pic>
      <p:sp>
        <p:nvSpPr>
          <p:cNvPr id="12" name="TextBox 11"/>
          <p:cNvSpPr txBox="1"/>
          <p:nvPr/>
        </p:nvSpPr>
        <p:spPr>
          <a:xfrm>
            <a:off x="609600" y="3105090"/>
            <a:ext cx="1041646" cy="400110"/>
          </a:xfrm>
          <a:prstGeom prst="rect">
            <a:avLst/>
          </a:prstGeom>
          <a:noFill/>
        </p:spPr>
        <p:txBody>
          <a:bodyPr wrap="none" rtlCol="0">
            <a:spAutoFit/>
          </a:bodyPr>
          <a:lstStyle/>
          <a:p>
            <a:r>
              <a:rPr lang="en-US" sz="2000" dirty="0" smtClean="0">
                <a:latin typeface="Candara"/>
                <a:cs typeface="Candara"/>
              </a:rPr>
              <a:t>(</a:t>
            </a:r>
            <a:r>
              <a:rPr lang="en-US" sz="2000" dirty="0">
                <a:latin typeface="Candara"/>
                <a:cs typeface="Candara"/>
              </a:rPr>
              <a:t>3</a:t>
            </a:r>
            <a:r>
              <a:rPr lang="en-US" sz="2000" dirty="0" smtClean="0">
                <a:latin typeface="Candara"/>
                <a:cs typeface="Candara"/>
              </a:rPr>
              <a:t>) RBF: </a:t>
            </a:r>
            <a:endParaRPr lang="en-US" sz="2000" dirty="0">
              <a:latin typeface="Candara"/>
              <a:cs typeface="Candara"/>
            </a:endParaRPr>
          </a:p>
        </p:txBody>
      </p:sp>
      <p:pic>
        <p:nvPicPr>
          <p:cNvPr id="13" name="Picture 12"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0171" y="3263900"/>
            <a:ext cx="3365500" cy="622300"/>
          </a:xfrm>
          <a:prstGeom prst="rect">
            <a:avLst/>
          </a:prstGeom>
        </p:spPr>
      </p:pic>
      <p:pic>
        <p:nvPicPr>
          <p:cNvPr id="14" name="Picture 13"/>
          <p:cNvPicPr>
            <a:picLocks noChangeAspect="1"/>
          </p:cNvPicPr>
          <p:nvPr/>
        </p:nvPicPr>
        <p:blipFill>
          <a:blip r:embed="rId6"/>
          <a:stretch>
            <a:fillRect/>
          </a:stretch>
        </p:blipFill>
        <p:spPr>
          <a:xfrm>
            <a:off x="1651246" y="4038600"/>
            <a:ext cx="4572000" cy="2196429"/>
          </a:xfrm>
          <a:prstGeom prst="rect">
            <a:avLst/>
          </a:prstGeom>
        </p:spPr>
      </p:pic>
    </p:spTree>
    <p:extLst>
      <p:ext uri="{BB962C8B-B14F-4D97-AF65-F5344CB8AC3E}">
        <p14:creationId xmlns:p14="http://schemas.microsoft.com/office/powerpoint/2010/main" val="12101434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7"/>
          </p:nvPr>
        </p:nvSpPr>
        <p:spPr/>
        <p:txBody>
          <a:bodyPr/>
          <a:lstStyle/>
          <a:p>
            <a:endParaRPr lang="en-US" dirty="0"/>
          </a:p>
        </p:txBody>
      </p:sp>
      <p:sp>
        <p:nvSpPr>
          <p:cNvPr id="4" name="Slide Number Placeholder 3"/>
          <p:cNvSpPr>
            <a:spLocks noGrp="1"/>
          </p:cNvSpPr>
          <p:nvPr>
            <p:ph type="sldNum" sz="quarter" idx="18"/>
          </p:nvPr>
        </p:nvSpPr>
        <p:spPr/>
        <p:txBody>
          <a:bodyPr/>
          <a:lstStyle/>
          <a:p>
            <a:fld id="{A077995F-332B-4C4C-BC91-A1950EC6AAF0}" type="slidenum">
              <a:rPr lang="en-US" smtClean="0"/>
              <a:pPr/>
              <a:t>29</a:t>
            </a:fld>
            <a:endParaRPr lang="en-US"/>
          </a:p>
        </p:txBody>
      </p:sp>
      <p:sp>
        <p:nvSpPr>
          <p:cNvPr id="5" name="Title 4"/>
          <p:cNvSpPr>
            <a:spLocks noGrp="1"/>
          </p:cNvSpPr>
          <p:nvPr>
            <p:ph type="title"/>
          </p:nvPr>
        </p:nvSpPr>
        <p:spPr/>
        <p:txBody>
          <a:bodyPr/>
          <a:lstStyle/>
          <a:p>
            <a:r>
              <a:rPr lang="en-US" dirty="0" smtClean="0"/>
              <a:t>Non-separable Case</a:t>
            </a:r>
            <a:endParaRPr lang="en-US" dirty="0"/>
          </a:p>
        </p:txBody>
      </p:sp>
      <p:pic>
        <p:nvPicPr>
          <p:cNvPr id="6" name="Picture 5"/>
          <p:cNvPicPr>
            <a:picLocks noChangeAspect="1"/>
          </p:cNvPicPr>
          <p:nvPr/>
        </p:nvPicPr>
        <p:blipFill>
          <a:blip r:embed="rId3"/>
          <a:stretch>
            <a:fillRect/>
          </a:stretch>
        </p:blipFill>
        <p:spPr>
          <a:xfrm>
            <a:off x="381000" y="1066800"/>
            <a:ext cx="3124200" cy="3068268"/>
          </a:xfrm>
          <a:prstGeom prst="rect">
            <a:avLst/>
          </a:prstGeom>
        </p:spPr>
      </p:pic>
      <p:sp>
        <p:nvSpPr>
          <p:cNvPr id="7" name="TextBox 6"/>
          <p:cNvSpPr txBox="1"/>
          <p:nvPr/>
        </p:nvSpPr>
        <p:spPr>
          <a:xfrm>
            <a:off x="3581400" y="1371600"/>
            <a:ext cx="4328829" cy="369332"/>
          </a:xfrm>
          <a:prstGeom prst="rect">
            <a:avLst/>
          </a:prstGeom>
          <a:noFill/>
        </p:spPr>
        <p:txBody>
          <a:bodyPr wrap="none" rtlCol="0">
            <a:spAutoFit/>
          </a:bodyPr>
          <a:lstStyle/>
          <a:p>
            <a:r>
              <a:rPr lang="en-US" dirty="0" smtClean="0"/>
              <a:t>Use slack variable      to handle outliers </a:t>
            </a:r>
            <a:endParaRPr lang="en-US" dirty="0"/>
          </a:p>
        </p:txBody>
      </p:sp>
      <p:pic>
        <p:nvPicPr>
          <p:cNvPr id="9" name="Picture 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3800" y="1905000"/>
            <a:ext cx="5410200" cy="1816100"/>
          </a:xfrm>
          <a:prstGeom prst="rect">
            <a:avLst/>
          </a:prstGeom>
        </p:spPr>
      </p:pic>
      <p:pic>
        <p:nvPicPr>
          <p:cNvPr id="10" name="Picture 9"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8800" y="1465605"/>
            <a:ext cx="139700" cy="266700"/>
          </a:xfrm>
          <a:prstGeom prst="rect">
            <a:avLst/>
          </a:prstGeom>
        </p:spPr>
      </p:pic>
      <p:sp>
        <p:nvSpPr>
          <p:cNvPr id="11" name="TextBox 10"/>
          <p:cNvSpPr txBox="1"/>
          <p:nvPr/>
        </p:nvSpPr>
        <p:spPr>
          <a:xfrm>
            <a:off x="304800" y="4114800"/>
            <a:ext cx="3276600" cy="369332"/>
          </a:xfrm>
          <a:prstGeom prst="rect">
            <a:avLst/>
          </a:prstGeom>
          <a:noFill/>
        </p:spPr>
        <p:txBody>
          <a:bodyPr wrap="square" rtlCol="0">
            <a:spAutoFit/>
          </a:bodyPr>
          <a:lstStyle/>
          <a:p>
            <a:r>
              <a:rPr lang="en-US" altLang="zh-CN" dirty="0" smtClean="0"/>
              <a:t>Corresponding Dual Problem:</a:t>
            </a:r>
            <a:endParaRPr lang="en-US" dirty="0"/>
          </a:p>
        </p:txBody>
      </p:sp>
      <p:pic>
        <p:nvPicPr>
          <p:cNvPr id="12" name="Picture 11"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99622" y="4538015"/>
            <a:ext cx="6134100" cy="2184400"/>
          </a:xfrm>
          <a:prstGeom prst="rect">
            <a:avLst/>
          </a:prstGeom>
        </p:spPr>
      </p:pic>
      <p:cxnSp>
        <p:nvCxnSpPr>
          <p:cNvPr id="14" name="Straight Connector 13"/>
          <p:cNvCxnSpPr/>
          <p:nvPr/>
        </p:nvCxnSpPr>
        <p:spPr>
          <a:xfrm>
            <a:off x="2133600" y="5867400"/>
            <a:ext cx="1600200" cy="0"/>
          </a:xfrm>
          <a:prstGeom prst="line">
            <a:avLst/>
          </a:prstGeom>
          <a:ln w="28575" cmpd="sng"/>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1649357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Logistic Regression</a:t>
            </a:r>
          </a:p>
          <a:p>
            <a:r>
              <a:rPr lang="en-US" dirty="0" smtClean="0"/>
              <a:t>SVM</a:t>
            </a:r>
            <a:endParaRPr lang="en-US" dirty="0"/>
          </a:p>
        </p:txBody>
      </p:sp>
      <p:sp>
        <p:nvSpPr>
          <p:cNvPr id="3" name="Footer Placeholder 2"/>
          <p:cNvSpPr>
            <a:spLocks noGrp="1"/>
          </p:cNvSpPr>
          <p:nvPr>
            <p:ph type="ftr" sz="quarter" idx="17"/>
          </p:nvPr>
        </p:nvSpPr>
        <p:spPr/>
        <p:txBody>
          <a:bodyPr/>
          <a:lstStyle/>
          <a:p>
            <a:endParaRPr lang="en-US" dirty="0"/>
          </a:p>
        </p:txBody>
      </p:sp>
      <p:sp>
        <p:nvSpPr>
          <p:cNvPr id="4" name="Slide Number Placeholder 3"/>
          <p:cNvSpPr>
            <a:spLocks noGrp="1"/>
          </p:cNvSpPr>
          <p:nvPr>
            <p:ph type="sldNum" sz="quarter" idx="18"/>
          </p:nvPr>
        </p:nvSpPr>
        <p:spPr/>
        <p:txBody>
          <a:bodyPr/>
          <a:lstStyle/>
          <a:p>
            <a:fld id="{A077995F-332B-4C4C-BC91-A1950EC6AAF0}" type="slidenum">
              <a:rPr lang="en-US" smtClean="0"/>
              <a:pPr/>
              <a:t>3</a:t>
            </a:fld>
            <a:endParaRPr lang="en-US"/>
          </a:p>
        </p:txBody>
      </p:sp>
      <p:sp>
        <p:nvSpPr>
          <p:cNvPr id="5" name="Title 4"/>
          <p:cNvSpPr>
            <a:spLocks noGrp="1"/>
          </p:cNvSpPr>
          <p:nvPr>
            <p:ph type="title"/>
          </p:nvPr>
        </p:nvSpPr>
        <p:spPr/>
        <p:txBody>
          <a:bodyPr/>
          <a:lstStyle/>
          <a:p>
            <a:r>
              <a:rPr lang="en-US" dirty="0" smtClean="0"/>
              <a:t>Linear Classification</a:t>
            </a:r>
            <a:endParaRPr lang="en-US" dirty="0"/>
          </a:p>
        </p:txBody>
      </p:sp>
      <p:pic>
        <p:nvPicPr>
          <p:cNvPr id="6" name="Picture 5"/>
          <p:cNvPicPr>
            <a:picLocks noChangeAspect="1"/>
          </p:cNvPicPr>
          <p:nvPr/>
        </p:nvPicPr>
        <p:blipFill>
          <a:blip r:embed="rId3"/>
          <a:stretch>
            <a:fillRect/>
          </a:stretch>
        </p:blipFill>
        <p:spPr>
          <a:xfrm>
            <a:off x="762000" y="1219200"/>
            <a:ext cx="3251200" cy="3251200"/>
          </a:xfrm>
          <a:prstGeom prst="rect">
            <a:avLst/>
          </a:prstGeom>
        </p:spPr>
      </p:pic>
      <p:pic>
        <p:nvPicPr>
          <p:cNvPr id="7" name="Picture 6"/>
          <p:cNvPicPr>
            <a:picLocks noChangeAspect="1"/>
          </p:cNvPicPr>
          <p:nvPr/>
        </p:nvPicPr>
        <p:blipFill>
          <a:blip r:embed="rId4"/>
          <a:stretch>
            <a:fillRect/>
          </a:stretch>
        </p:blipFill>
        <p:spPr>
          <a:xfrm>
            <a:off x="4332707" y="2098324"/>
            <a:ext cx="3733800" cy="676822"/>
          </a:xfrm>
          <a:prstGeom prst="rect">
            <a:avLst/>
          </a:prstGeom>
        </p:spPr>
      </p:pic>
      <p:pic>
        <p:nvPicPr>
          <p:cNvPr id="10" name="Picture 9"/>
          <p:cNvPicPr>
            <a:picLocks noChangeAspect="1"/>
          </p:cNvPicPr>
          <p:nvPr/>
        </p:nvPicPr>
        <p:blipFill>
          <a:blip r:embed="rId5"/>
          <a:stretch>
            <a:fillRect/>
          </a:stretch>
        </p:blipFill>
        <p:spPr>
          <a:xfrm>
            <a:off x="4334201" y="3048000"/>
            <a:ext cx="4385422" cy="800111"/>
          </a:xfrm>
          <a:prstGeom prst="rect">
            <a:avLst/>
          </a:prstGeom>
        </p:spPr>
      </p:pic>
    </p:spTree>
    <p:extLst>
      <p:ext uri="{BB962C8B-B14F-4D97-AF65-F5344CB8AC3E}">
        <p14:creationId xmlns:p14="http://schemas.microsoft.com/office/powerpoint/2010/main" val="30387110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7"/>
          </p:nvPr>
        </p:nvSpPr>
        <p:spPr/>
        <p:txBody>
          <a:bodyPr/>
          <a:lstStyle/>
          <a:p>
            <a:endParaRPr lang="en-US" dirty="0"/>
          </a:p>
        </p:txBody>
      </p:sp>
      <p:sp>
        <p:nvSpPr>
          <p:cNvPr id="4" name="Slide Number Placeholder 3"/>
          <p:cNvSpPr>
            <a:spLocks noGrp="1"/>
          </p:cNvSpPr>
          <p:nvPr>
            <p:ph type="sldNum" sz="quarter" idx="18"/>
          </p:nvPr>
        </p:nvSpPr>
        <p:spPr/>
        <p:txBody>
          <a:bodyPr/>
          <a:lstStyle/>
          <a:p>
            <a:fld id="{A077995F-332B-4C4C-BC91-A1950EC6AAF0}" type="slidenum">
              <a:rPr lang="en-US" smtClean="0"/>
              <a:pPr/>
              <a:t>30</a:t>
            </a:fld>
            <a:endParaRPr lang="en-US"/>
          </a:p>
        </p:txBody>
      </p:sp>
      <p:sp>
        <p:nvSpPr>
          <p:cNvPr id="5" name="Title 4"/>
          <p:cNvSpPr>
            <a:spLocks noGrp="1"/>
          </p:cNvSpPr>
          <p:nvPr>
            <p:ph type="title"/>
          </p:nvPr>
        </p:nvSpPr>
        <p:spPr/>
        <p:txBody>
          <a:bodyPr/>
          <a:lstStyle/>
          <a:p>
            <a:r>
              <a:rPr lang="en-US" dirty="0" smtClean="0"/>
              <a:t>How to solve the DUAL problem</a:t>
            </a:r>
            <a:endParaRPr lang="en-US" dirty="0"/>
          </a:p>
        </p:txBody>
      </p:sp>
      <p:sp>
        <p:nvSpPr>
          <p:cNvPr id="7" name="TextBox 6"/>
          <p:cNvSpPr txBox="1"/>
          <p:nvPr/>
        </p:nvSpPr>
        <p:spPr>
          <a:xfrm>
            <a:off x="457200" y="2876490"/>
            <a:ext cx="5644018" cy="400110"/>
          </a:xfrm>
          <a:prstGeom prst="rect">
            <a:avLst/>
          </a:prstGeom>
          <a:noFill/>
        </p:spPr>
        <p:txBody>
          <a:bodyPr wrap="none" rtlCol="0">
            <a:spAutoFit/>
          </a:bodyPr>
          <a:lstStyle/>
          <a:p>
            <a:r>
              <a:rPr lang="en-US" sz="2000" b="1" dirty="0" smtClean="0">
                <a:latin typeface="Candara"/>
                <a:cs typeface="Candara"/>
              </a:rPr>
              <a:t>SMO algorithm - </a:t>
            </a:r>
            <a:r>
              <a:rPr lang="en-US" sz="2000" dirty="0"/>
              <a:t>Sequential minimal optimization</a:t>
            </a:r>
            <a:r>
              <a:rPr lang="en-US" sz="2000" b="1" dirty="0" smtClean="0">
                <a:latin typeface="Candara"/>
                <a:cs typeface="Candara"/>
              </a:rPr>
              <a:t> </a:t>
            </a:r>
            <a:endParaRPr lang="en-US" sz="2000" b="1" dirty="0">
              <a:latin typeface="Candara"/>
              <a:cs typeface="Candara"/>
            </a:endParaRPr>
          </a:p>
        </p:txBody>
      </p:sp>
      <p:pic>
        <p:nvPicPr>
          <p:cNvPr id="8" name="Picture 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1014187"/>
            <a:ext cx="4953578" cy="1764007"/>
          </a:xfrm>
          <a:prstGeom prst="rect">
            <a:avLst/>
          </a:prstGeom>
        </p:spPr>
        <p:style>
          <a:lnRef idx="2">
            <a:schemeClr val="dk1"/>
          </a:lnRef>
          <a:fillRef idx="1">
            <a:schemeClr val="lt1"/>
          </a:fillRef>
          <a:effectRef idx="0">
            <a:schemeClr val="dk1"/>
          </a:effectRef>
          <a:fontRef idx="minor">
            <a:schemeClr val="dk1"/>
          </a:fontRef>
        </p:style>
      </p:pic>
      <p:sp>
        <p:nvSpPr>
          <p:cNvPr id="10" name="TextBox 9"/>
          <p:cNvSpPr txBox="1"/>
          <p:nvPr/>
        </p:nvSpPr>
        <p:spPr>
          <a:xfrm>
            <a:off x="685800" y="3505200"/>
            <a:ext cx="3733800" cy="191334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nSpc>
                <a:spcPct val="150000"/>
              </a:lnSpc>
            </a:pPr>
            <a:r>
              <a:rPr lang="en-US" sz="2000" dirty="0" smtClean="0">
                <a:latin typeface="Corbel"/>
                <a:cs typeface="Corbel"/>
              </a:rPr>
              <a:t>Repeat until convergence </a:t>
            </a:r>
          </a:p>
          <a:p>
            <a:pPr>
              <a:lnSpc>
                <a:spcPct val="150000"/>
              </a:lnSpc>
            </a:pPr>
            <a:r>
              <a:rPr lang="en-US" sz="2000" dirty="0" smtClean="0">
                <a:latin typeface="Corbel"/>
                <a:cs typeface="Corbel"/>
              </a:rPr>
              <a:t>	1. Select a pair</a:t>
            </a:r>
          </a:p>
          <a:p>
            <a:pPr>
              <a:lnSpc>
                <a:spcPct val="150000"/>
              </a:lnSpc>
            </a:pPr>
            <a:r>
              <a:rPr lang="en-US" sz="2000" dirty="0">
                <a:latin typeface="Corbel"/>
                <a:cs typeface="Corbel"/>
              </a:rPr>
              <a:t> </a:t>
            </a:r>
            <a:r>
              <a:rPr lang="en-US" sz="2000" dirty="0" smtClean="0">
                <a:latin typeface="Corbel"/>
                <a:cs typeface="Corbel"/>
              </a:rPr>
              <a:t>	2.  </a:t>
            </a:r>
          </a:p>
          <a:p>
            <a:pPr>
              <a:lnSpc>
                <a:spcPct val="150000"/>
              </a:lnSpc>
            </a:pPr>
            <a:endParaRPr lang="en-US" sz="2000" dirty="0">
              <a:latin typeface="Corbel"/>
              <a:cs typeface="Corbel"/>
            </a:endParaRPr>
          </a:p>
        </p:txBody>
      </p:sp>
      <p:pic>
        <p:nvPicPr>
          <p:cNvPr id="11" name="Picture 10"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4203700"/>
            <a:ext cx="660400" cy="215900"/>
          </a:xfrm>
          <a:prstGeom prst="rect">
            <a:avLst/>
          </a:prstGeom>
        </p:spPr>
      </p:pic>
      <p:pic>
        <p:nvPicPr>
          <p:cNvPr id="12" name="Picture 1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2000" y="4660900"/>
            <a:ext cx="1701800" cy="444500"/>
          </a:xfrm>
          <a:prstGeom prst="rect">
            <a:avLst/>
          </a:prstGeom>
        </p:spPr>
      </p:pic>
      <p:pic>
        <p:nvPicPr>
          <p:cNvPr id="14" name="Picture 1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8200" y="3733800"/>
            <a:ext cx="3594100" cy="647700"/>
          </a:xfrm>
          <a:prstGeom prst="rect">
            <a:avLst/>
          </a:prstGeom>
        </p:spPr>
      </p:pic>
      <p:pic>
        <p:nvPicPr>
          <p:cNvPr id="16" name="Picture 15"/>
          <p:cNvPicPr>
            <a:picLocks noChangeAspect="1"/>
          </p:cNvPicPr>
          <p:nvPr/>
        </p:nvPicPr>
        <p:blipFill>
          <a:blip r:embed="rId7"/>
          <a:stretch>
            <a:fillRect/>
          </a:stretch>
        </p:blipFill>
        <p:spPr>
          <a:xfrm>
            <a:off x="4792629" y="4495800"/>
            <a:ext cx="2903571" cy="2295983"/>
          </a:xfrm>
          <a:prstGeom prst="rect">
            <a:avLst/>
          </a:prstGeom>
        </p:spPr>
      </p:pic>
    </p:spTree>
    <p:extLst>
      <p:ext uri="{BB962C8B-B14F-4D97-AF65-F5344CB8AC3E}">
        <p14:creationId xmlns:p14="http://schemas.microsoft.com/office/powerpoint/2010/main" val="3986695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p:txBody>
          <a:bodyPr/>
          <a:lstStyle/>
          <a:p>
            <a:r>
              <a:rPr lang="en-US" sz="2400" dirty="0" smtClean="0">
                <a:latin typeface="Lucida Grande"/>
                <a:cs typeface="Lucida Grande"/>
              </a:rPr>
              <a:t>Find maximum </a:t>
            </a:r>
            <a:r>
              <a:rPr lang="en-US" sz="2400" dirty="0">
                <a:latin typeface="Lucida Grande"/>
                <a:cs typeface="Lucida Grande"/>
              </a:rPr>
              <a:t>geometric </a:t>
            </a:r>
            <a:r>
              <a:rPr lang="en-US" sz="2400" dirty="0" smtClean="0">
                <a:latin typeface="Lucida Grande"/>
                <a:cs typeface="Lucida Grande"/>
              </a:rPr>
              <a:t>function</a:t>
            </a:r>
          </a:p>
          <a:p>
            <a:pPr lvl="1"/>
            <a:r>
              <a:rPr lang="en-US" sz="2000" dirty="0" smtClean="0">
                <a:latin typeface="Lucida Grande"/>
                <a:cs typeface="Lucida Grande"/>
              </a:rPr>
              <a:t>Support vector</a:t>
            </a:r>
          </a:p>
          <a:p>
            <a:r>
              <a:rPr lang="en-US" sz="2400" dirty="0" smtClean="0">
                <a:latin typeface="Lucida Grande"/>
                <a:cs typeface="Lucida Grande"/>
              </a:rPr>
              <a:t>Use kernel </a:t>
            </a:r>
            <a:r>
              <a:rPr lang="en-US" sz="2400" dirty="0">
                <a:latin typeface="Lucida Grande"/>
                <a:cs typeface="Lucida Grande"/>
              </a:rPr>
              <a:t>to </a:t>
            </a:r>
            <a:r>
              <a:rPr lang="en-US" sz="2400" dirty="0" smtClean="0">
                <a:latin typeface="Lucida Grande"/>
                <a:cs typeface="Lucida Grande"/>
              </a:rPr>
              <a:t>solve linear inseparable case </a:t>
            </a:r>
          </a:p>
          <a:p>
            <a:pPr lvl="1"/>
            <a:r>
              <a:rPr lang="en-US" sz="2000" dirty="0" smtClean="0">
                <a:latin typeface="Lucida Grande"/>
                <a:cs typeface="Lucida Grande"/>
              </a:rPr>
              <a:t>Mapping to high dimensional space</a:t>
            </a:r>
          </a:p>
          <a:p>
            <a:r>
              <a:rPr lang="en-US" sz="2400" dirty="0" smtClean="0">
                <a:latin typeface="Lucida Grande"/>
                <a:cs typeface="Lucida Grande"/>
              </a:rPr>
              <a:t>Use slack variable to </a:t>
            </a:r>
            <a:r>
              <a:rPr lang="en-US" sz="2400" dirty="0">
                <a:latin typeface="Lucida Grande"/>
                <a:cs typeface="Lucida Grande"/>
              </a:rPr>
              <a:t>solve </a:t>
            </a:r>
            <a:r>
              <a:rPr lang="en-US" sz="2400" dirty="0" smtClean="0">
                <a:latin typeface="Lucida Grande"/>
                <a:cs typeface="Lucida Grande"/>
              </a:rPr>
              <a:t>non</a:t>
            </a:r>
            <a:r>
              <a:rPr lang="en-US" sz="2400" dirty="0">
                <a:latin typeface="Lucida Grande"/>
                <a:cs typeface="Lucida Grande"/>
              </a:rPr>
              <a:t>-separable </a:t>
            </a:r>
            <a:r>
              <a:rPr lang="en-US" sz="2400" dirty="0" smtClean="0">
                <a:latin typeface="Lucida Grande"/>
                <a:cs typeface="Lucida Grande"/>
              </a:rPr>
              <a:t>case</a:t>
            </a:r>
          </a:p>
          <a:p>
            <a:pPr lvl="1"/>
            <a:r>
              <a:rPr lang="en-US" sz="2000" dirty="0" smtClean="0">
                <a:latin typeface="Lucida Grande"/>
                <a:cs typeface="Lucida Grande"/>
              </a:rPr>
              <a:t>Handle outliers </a:t>
            </a:r>
          </a:p>
          <a:p>
            <a:r>
              <a:rPr lang="en-US" sz="2200" dirty="0" smtClean="0">
                <a:latin typeface="Lucida Grande"/>
                <a:cs typeface="Lucida Grande"/>
              </a:rPr>
              <a:t>Use SMO algorithm to optimize dual problem</a:t>
            </a:r>
            <a:endParaRPr lang="en-US" sz="2200" dirty="0">
              <a:latin typeface="Lucida Grande"/>
              <a:cs typeface="Lucida Grande"/>
            </a:endParaRPr>
          </a:p>
        </p:txBody>
      </p:sp>
      <p:sp>
        <p:nvSpPr>
          <p:cNvPr id="3" name="Footer Placeholder 2"/>
          <p:cNvSpPr>
            <a:spLocks noGrp="1"/>
          </p:cNvSpPr>
          <p:nvPr>
            <p:ph type="ftr" sz="quarter" idx="17"/>
          </p:nvPr>
        </p:nvSpPr>
        <p:spPr/>
        <p:txBody>
          <a:bodyPr/>
          <a:lstStyle/>
          <a:p>
            <a:endParaRPr lang="en-US" dirty="0"/>
          </a:p>
        </p:txBody>
      </p:sp>
      <p:sp>
        <p:nvSpPr>
          <p:cNvPr id="4" name="Slide Number Placeholder 3"/>
          <p:cNvSpPr>
            <a:spLocks noGrp="1"/>
          </p:cNvSpPr>
          <p:nvPr>
            <p:ph type="sldNum" sz="quarter" idx="18"/>
          </p:nvPr>
        </p:nvSpPr>
        <p:spPr/>
        <p:txBody>
          <a:bodyPr/>
          <a:lstStyle/>
          <a:p>
            <a:fld id="{A077995F-332B-4C4C-BC91-A1950EC6AAF0}" type="slidenum">
              <a:rPr lang="en-US" smtClean="0"/>
              <a:pPr/>
              <a:t>31</a:t>
            </a:fld>
            <a:endParaRPr lang="en-US"/>
          </a:p>
        </p:txBody>
      </p:sp>
      <p:sp>
        <p:nvSpPr>
          <p:cNvPr id="5" name="Title 4"/>
          <p:cNvSpPr>
            <a:spLocks noGrp="1"/>
          </p:cNvSpPr>
          <p:nvPr>
            <p:ph type="title"/>
          </p:nvPr>
        </p:nvSpPr>
        <p:spPr/>
        <p:txBody>
          <a:bodyPr/>
          <a:lstStyle/>
          <a:p>
            <a:r>
              <a:rPr lang="en-US" dirty="0" smtClean="0"/>
              <a:t>SVM Summarize</a:t>
            </a:r>
            <a:endParaRPr lang="en-US" dirty="0"/>
          </a:p>
        </p:txBody>
      </p:sp>
    </p:spTree>
    <p:extLst>
      <p:ext uri="{BB962C8B-B14F-4D97-AF65-F5344CB8AC3E}">
        <p14:creationId xmlns:p14="http://schemas.microsoft.com/office/powerpoint/2010/main" val="25049132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p:txBody>
          <a:bodyPr/>
          <a:lstStyle/>
          <a:p>
            <a:endParaRPr lang="en-US"/>
          </a:p>
        </p:txBody>
      </p:sp>
      <p:sp>
        <p:nvSpPr>
          <p:cNvPr id="3" name="Footer Placeholder 2"/>
          <p:cNvSpPr>
            <a:spLocks noGrp="1"/>
          </p:cNvSpPr>
          <p:nvPr>
            <p:ph type="ftr" sz="quarter" idx="17"/>
          </p:nvPr>
        </p:nvSpPr>
        <p:spPr/>
        <p:txBody>
          <a:bodyPr/>
          <a:lstStyle/>
          <a:p>
            <a:endParaRPr lang="en-US" dirty="0"/>
          </a:p>
        </p:txBody>
      </p:sp>
      <p:sp>
        <p:nvSpPr>
          <p:cNvPr id="4" name="Slide Number Placeholder 3"/>
          <p:cNvSpPr>
            <a:spLocks noGrp="1"/>
          </p:cNvSpPr>
          <p:nvPr>
            <p:ph type="sldNum" sz="quarter" idx="18"/>
          </p:nvPr>
        </p:nvSpPr>
        <p:spPr/>
        <p:txBody>
          <a:bodyPr/>
          <a:lstStyle/>
          <a:p>
            <a:fld id="{A077995F-332B-4C4C-BC91-A1950EC6AAF0}" type="slidenum">
              <a:rPr lang="en-US" smtClean="0"/>
              <a:pPr/>
              <a:t>32</a:t>
            </a:fld>
            <a:endParaRPr lang="en-US"/>
          </a:p>
        </p:txBody>
      </p:sp>
      <p:sp>
        <p:nvSpPr>
          <p:cNvPr id="5" name="Title 4"/>
          <p:cNvSpPr>
            <a:spLocks noGrp="1"/>
          </p:cNvSpPr>
          <p:nvPr>
            <p:ph type="title"/>
          </p:nvPr>
        </p:nvSpPr>
        <p:spPr/>
        <p:txBody>
          <a:bodyPr/>
          <a:lstStyle/>
          <a:p>
            <a:r>
              <a:rPr lang="en-US" dirty="0" smtClean="0"/>
              <a:t>How to Build a SVM model</a:t>
            </a:r>
            <a:endParaRPr lang="en-US" dirty="0"/>
          </a:p>
        </p:txBody>
      </p:sp>
    </p:spTree>
    <p:extLst>
      <p:ext uri="{BB962C8B-B14F-4D97-AF65-F5344CB8AC3E}">
        <p14:creationId xmlns:p14="http://schemas.microsoft.com/office/powerpoint/2010/main" val="3389159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p:txBody>
          <a:bodyPr/>
          <a:lstStyle/>
          <a:p>
            <a:r>
              <a:rPr lang="en-US" altLang="zh-CN" dirty="0" smtClean="0"/>
              <a:t>When </a:t>
            </a:r>
            <a:r>
              <a:rPr lang="en-US" dirty="0" smtClean="0"/>
              <a:t>feature dimension is large</a:t>
            </a:r>
            <a:endParaRPr lang="en-US" dirty="0" smtClean="0"/>
          </a:p>
          <a:p>
            <a:pPr lvl="1"/>
            <a:r>
              <a:rPr lang="en-US" dirty="0" smtClean="0"/>
              <a:t>Use LR or linear-kernel SVM. </a:t>
            </a:r>
            <a:endParaRPr lang="en-US" dirty="0"/>
          </a:p>
          <a:p>
            <a:r>
              <a:rPr lang="en-US" dirty="0" smtClean="0"/>
              <a:t>When feature dimension is small, feature dimension is intermediate</a:t>
            </a:r>
          </a:p>
          <a:p>
            <a:pPr lvl="1"/>
            <a:r>
              <a:rPr lang="en-US" dirty="0" smtClean="0"/>
              <a:t>Use RBF kernel SVM</a:t>
            </a:r>
          </a:p>
          <a:p>
            <a:endParaRPr lang="en-US" dirty="0"/>
          </a:p>
        </p:txBody>
      </p:sp>
      <p:sp>
        <p:nvSpPr>
          <p:cNvPr id="3" name="Footer Placeholder 2"/>
          <p:cNvSpPr>
            <a:spLocks noGrp="1"/>
          </p:cNvSpPr>
          <p:nvPr>
            <p:ph type="ftr" sz="quarter" idx="17"/>
          </p:nvPr>
        </p:nvSpPr>
        <p:spPr/>
        <p:txBody>
          <a:bodyPr/>
          <a:lstStyle/>
          <a:p>
            <a:endParaRPr lang="en-US" dirty="0"/>
          </a:p>
        </p:txBody>
      </p:sp>
      <p:sp>
        <p:nvSpPr>
          <p:cNvPr id="4" name="Slide Number Placeholder 3"/>
          <p:cNvSpPr>
            <a:spLocks noGrp="1"/>
          </p:cNvSpPr>
          <p:nvPr>
            <p:ph type="sldNum" sz="quarter" idx="18"/>
          </p:nvPr>
        </p:nvSpPr>
        <p:spPr/>
        <p:txBody>
          <a:bodyPr/>
          <a:lstStyle/>
          <a:p>
            <a:fld id="{A077995F-332B-4C4C-BC91-A1950EC6AAF0}" type="slidenum">
              <a:rPr lang="en-US" smtClean="0"/>
              <a:pPr/>
              <a:t>33</a:t>
            </a:fld>
            <a:endParaRPr lang="en-US"/>
          </a:p>
        </p:txBody>
      </p:sp>
      <p:sp>
        <p:nvSpPr>
          <p:cNvPr id="5" name="Title 4"/>
          <p:cNvSpPr>
            <a:spLocks noGrp="1"/>
          </p:cNvSpPr>
          <p:nvPr>
            <p:ph type="title"/>
          </p:nvPr>
        </p:nvSpPr>
        <p:spPr/>
        <p:txBody>
          <a:bodyPr/>
          <a:lstStyle/>
          <a:p>
            <a:r>
              <a:rPr lang="en-US" dirty="0" smtClean="0"/>
              <a:t>SVM </a:t>
            </a:r>
            <a:r>
              <a:rPr lang="en-US" dirty="0" err="1" smtClean="0"/>
              <a:t>vs</a:t>
            </a:r>
            <a:r>
              <a:rPr lang="en-US" dirty="0" smtClean="0"/>
              <a:t> Logistic regression</a:t>
            </a:r>
            <a:endParaRPr lang="en-US" dirty="0"/>
          </a:p>
        </p:txBody>
      </p:sp>
    </p:spTree>
    <p:extLst>
      <p:ext uri="{BB962C8B-B14F-4D97-AF65-F5344CB8AC3E}">
        <p14:creationId xmlns:p14="http://schemas.microsoft.com/office/powerpoint/2010/main" val="39774182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a:t>
            </a:r>
            <a:endParaRPr lang="en-US" dirty="0"/>
          </a:p>
        </p:txBody>
      </p:sp>
      <p:sp>
        <p:nvSpPr>
          <p:cNvPr id="3" name="Text Placeholder 2"/>
          <p:cNvSpPr>
            <a:spLocks noGrp="1"/>
          </p:cNvSpPr>
          <p:nvPr>
            <p:ph type="body" sz="quarter" idx="12"/>
          </p:nvPr>
        </p:nvSpPr>
        <p:spPr/>
        <p:txBody>
          <a:bodyPr/>
          <a:lstStyle/>
          <a:p>
            <a:endParaRPr lang="en-US"/>
          </a:p>
        </p:txBody>
      </p:sp>
      <p:sp>
        <p:nvSpPr>
          <p:cNvPr id="4" name="Footer Placeholder 3"/>
          <p:cNvSpPr>
            <a:spLocks noGrp="1"/>
          </p:cNvSpPr>
          <p:nvPr>
            <p:ph type="ftr" sz="quarter" idx="13"/>
          </p:nvPr>
        </p:nvSpPr>
        <p:spPr/>
        <p:txBody>
          <a:bodyPr/>
          <a:lstStyle/>
          <a:p>
            <a:endParaRPr lang="en-US" dirty="0"/>
          </a:p>
        </p:txBody>
      </p:sp>
      <p:sp>
        <p:nvSpPr>
          <p:cNvPr id="5" name="Slide Number Placeholder 4"/>
          <p:cNvSpPr>
            <a:spLocks noGrp="1"/>
          </p:cNvSpPr>
          <p:nvPr>
            <p:ph type="sldNum" sz="quarter" idx="14"/>
          </p:nvPr>
        </p:nvSpPr>
        <p:spPr/>
        <p:txBody>
          <a:bodyPr/>
          <a:lstStyle/>
          <a:p>
            <a:fld id="{A077995F-332B-4C4C-BC91-A1950EC6AAF0}" type="slidenum">
              <a:rPr lang="en-US" smtClean="0"/>
              <a:pPr/>
              <a:t>4</a:t>
            </a:fld>
            <a:endParaRPr lang="en-US"/>
          </a:p>
        </p:txBody>
      </p:sp>
    </p:spTree>
    <p:extLst>
      <p:ext uri="{BB962C8B-B14F-4D97-AF65-F5344CB8AC3E}">
        <p14:creationId xmlns:p14="http://schemas.microsoft.com/office/powerpoint/2010/main" val="67929134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752600" y="4724400"/>
            <a:ext cx="5943600" cy="175432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p:txBody>
      </p:sp>
      <p:sp>
        <p:nvSpPr>
          <p:cNvPr id="3" name="Footer Placeholder 2"/>
          <p:cNvSpPr>
            <a:spLocks noGrp="1"/>
          </p:cNvSpPr>
          <p:nvPr>
            <p:ph type="ftr" sz="quarter" idx="17"/>
          </p:nvPr>
        </p:nvSpPr>
        <p:spPr/>
        <p:txBody>
          <a:bodyPr/>
          <a:lstStyle/>
          <a:p>
            <a:endParaRPr lang="en-US" dirty="0"/>
          </a:p>
        </p:txBody>
      </p:sp>
      <p:sp>
        <p:nvSpPr>
          <p:cNvPr id="4" name="Slide Number Placeholder 3"/>
          <p:cNvSpPr>
            <a:spLocks noGrp="1"/>
          </p:cNvSpPr>
          <p:nvPr>
            <p:ph type="sldNum" sz="quarter" idx="18"/>
          </p:nvPr>
        </p:nvSpPr>
        <p:spPr/>
        <p:txBody>
          <a:bodyPr/>
          <a:lstStyle/>
          <a:p>
            <a:fld id="{A077995F-332B-4C4C-BC91-A1950EC6AAF0}" type="slidenum">
              <a:rPr lang="en-US" smtClean="0"/>
              <a:pPr/>
              <a:t>5</a:t>
            </a:fld>
            <a:endParaRPr lang="en-US"/>
          </a:p>
        </p:txBody>
      </p:sp>
      <p:sp>
        <p:nvSpPr>
          <p:cNvPr id="5" name="Title 4"/>
          <p:cNvSpPr>
            <a:spLocks noGrp="1"/>
          </p:cNvSpPr>
          <p:nvPr>
            <p:ph type="title"/>
          </p:nvPr>
        </p:nvSpPr>
        <p:spPr/>
        <p:txBody>
          <a:bodyPr/>
          <a:lstStyle/>
          <a:p>
            <a:r>
              <a:rPr lang="en-US" smtClean="0"/>
              <a:t>Logistic function</a:t>
            </a:r>
            <a:endParaRPr lang="en-US" dirty="0"/>
          </a:p>
        </p:txBody>
      </p:sp>
      <p:pic>
        <p:nvPicPr>
          <p:cNvPr id="6" name="Picture 2" descr="C:\Users\dong\Desktop\Research Workshop\ppt相关素材\Class2\600px-Logistic-curve.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4800" y="1676400"/>
            <a:ext cx="3276600" cy="2730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838200" y="2894361"/>
            <a:ext cx="3733800" cy="676822"/>
          </a:xfrm>
          <a:prstGeom prst="rect">
            <a:avLst/>
          </a:prstGeom>
        </p:spPr>
      </p:pic>
      <p:pic>
        <p:nvPicPr>
          <p:cNvPr id="2" name="Picture 1"/>
          <p:cNvPicPr>
            <a:picLocks noChangeAspect="1"/>
          </p:cNvPicPr>
          <p:nvPr/>
        </p:nvPicPr>
        <p:blipFill>
          <a:blip r:embed="rId5"/>
          <a:stretch>
            <a:fillRect/>
          </a:stretch>
        </p:blipFill>
        <p:spPr>
          <a:xfrm>
            <a:off x="2743200" y="3556000"/>
            <a:ext cx="2184400" cy="711200"/>
          </a:xfrm>
          <a:prstGeom prst="rect">
            <a:avLst/>
          </a:prstGeom>
        </p:spPr>
      </p:pic>
      <p:sp>
        <p:nvSpPr>
          <p:cNvPr id="9" name="TextBox 8"/>
          <p:cNvSpPr txBox="1"/>
          <p:nvPr/>
        </p:nvSpPr>
        <p:spPr>
          <a:xfrm>
            <a:off x="685800" y="3657600"/>
            <a:ext cx="1954532" cy="461665"/>
          </a:xfrm>
          <a:prstGeom prst="rect">
            <a:avLst/>
          </a:prstGeom>
          <a:noFill/>
        </p:spPr>
        <p:txBody>
          <a:bodyPr wrap="none" rtlCol="0">
            <a:spAutoFit/>
          </a:bodyPr>
          <a:lstStyle/>
          <a:p>
            <a:r>
              <a:rPr lang="en-US" sz="2400" dirty="0" smtClean="0">
                <a:latin typeface="Candara"/>
                <a:cs typeface="Candara"/>
              </a:rPr>
              <a:t>Link function:</a:t>
            </a:r>
            <a:endParaRPr lang="en-US" sz="2400" dirty="0">
              <a:latin typeface="Candara"/>
              <a:cs typeface="Candara"/>
            </a:endParaRPr>
          </a:p>
        </p:txBody>
      </p:sp>
      <p:pic>
        <p:nvPicPr>
          <p:cNvPr id="10" name="Picture 9"/>
          <p:cNvPicPr>
            <a:picLocks noChangeAspect="1"/>
          </p:cNvPicPr>
          <p:nvPr/>
        </p:nvPicPr>
        <p:blipFill>
          <a:blip r:embed="rId6"/>
          <a:stretch>
            <a:fillRect/>
          </a:stretch>
        </p:blipFill>
        <p:spPr>
          <a:xfrm>
            <a:off x="-4038600" y="3124200"/>
            <a:ext cx="3632200" cy="1003300"/>
          </a:xfrm>
          <a:prstGeom prst="rect">
            <a:avLst/>
          </a:prstGeom>
        </p:spPr>
      </p:pic>
      <p:pic>
        <p:nvPicPr>
          <p:cNvPr id="12" name="Picture 11"/>
          <p:cNvPicPr>
            <a:picLocks noChangeAspect="1"/>
          </p:cNvPicPr>
          <p:nvPr/>
        </p:nvPicPr>
        <p:blipFill>
          <a:blip r:embed="rId7"/>
          <a:stretch>
            <a:fillRect/>
          </a:stretch>
        </p:blipFill>
        <p:spPr>
          <a:xfrm>
            <a:off x="1600200" y="1282700"/>
            <a:ext cx="1790700" cy="393700"/>
          </a:xfrm>
          <a:prstGeom prst="rect">
            <a:avLst/>
          </a:prstGeom>
        </p:spPr>
      </p:pic>
      <p:sp>
        <p:nvSpPr>
          <p:cNvPr id="13" name="Down Arrow 12"/>
          <p:cNvSpPr/>
          <p:nvPr/>
        </p:nvSpPr>
        <p:spPr>
          <a:xfrm>
            <a:off x="2324476" y="1964092"/>
            <a:ext cx="418724" cy="491415"/>
          </a:xfrm>
          <a:prstGeom prst="downArrow">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4" name="Picture 13"/>
          <p:cNvPicPr>
            <a:picLocks noChangeAspect="1"/>
          </p:cNvPicPr>
          <p:nvPr/>
        </p:nvPicPr>
        <p:blipFill>
          <a:blip r:embed="rId8"/>
          <a:stretch>
            <a:fillRect/>
          </a:stretch>
        </p:blipFill>
        <p:spPr>
          <a:xfrm>
            <a:off x="2057400" y="4815541"/>
            <a:ext cx="4610100" cy="723900"/>
          </a:xfrm>
          <a:prstGeom prst="rect">
            <a:avLst/>
          </a:prstGeom>
        </p:spPr>
      </p:pic>
      <p:pic>
        <p:nvPicPr>
          <p:cNvPr id="15" name="Picture 14"/>
          <p:cNvPicPr>
            <a:picLocks noChangeAspect="1"/>
          </p:cNvPicPr>
          <p:nvPr/>
        </p:nvPicPr>
        <p:blipFill>
          <a:blip r:embed="rId9"/>
          <a:stretch>
            <a:fillRect/>
          </a:stretch>
        </p:blipFill>
        <p:spPr>
          <a:xfrm>
            <a:off x="2040965" y="5539441"/>
            <a:ext cx="5168900" cy="825500"/>
          </a:xfrm>
          <a:prstGeom prst="rect">
            <a:avLst/>
          </a:prstGeom>
        </p:spPr>
      </p:pic>
      <p:pic>
        <p:nvPicPr>
          <p:cNvPr id="17" name="Picture 16"/>
          <p:cNvPicPr>
            <a:picLocks noChangeAspect="1"/>
          </p:cNvPicPr>
          <p:nvPr/>
        </p:nvPicPr>
        <p:blipFill>
          <a:blip r:embed="rId10"/>
          <a:stretch>
            <a:fillRect/>
          </a:stretch>
        </p:blipFill>
        <p:spPr>
          <a:xfrm>
            <a:off x="3060700" y="2032000"/>
            <a:ext cx="1892300" cy="330200"/>
          </a:xfrm>
          <a:prstGeom prst="rect">
            <a:avLst/>
          </a:prstGeom>
        </p:spPr>
      </p:pic>
    </p:spTree>
    <p:extLst>
      <p:ext uri="{BB962C8B-B14F-4D97-AF65-F5344CB8AC3E}">
        <p14:creationId xmlns:p14="http://schemas.microsoft.com/office/powerpoint/2010/main" val="37567850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7"/>
          </p:nvPr>
        </p:nvSpPr>
        <p:spPr/>
        <p:txBody>
          <a:bodyPr/>
          <a:lstStyle/>
          <a:p>
            <a:endParaRPr lang="en-US" dirty="0"/>
          </a:p>
        </p:txBody>
      </p:sp>
      <p:sp>
        <p:nvSpPr>
          <p:cNvPr id="4" name="Slide Number Placeholder 3"/>
          <p:cNvSpPr>
            <a:spLocks noGrp="1"/>
          </p:cNvSpPr>
          <p:nvPr>
            <p:ph type="sldNum" sz="quarter" idx="18"/>
          </p:nvPr>
        </p:nvSpPr>
        <p:spPr/>
        <p:txBody>
          <a:bodyPr/>
          <a:lstStyle/>
          <a:p>
            <a:fld id="{A077995F-332B-4C4C-BC91-A1950EC6AAF0}" type="slidenum">
              <a:rPr lang="en-US" smtClean="0"/>
              <a:pPr/>
              <a:t>6</a:t>
            </a:fld>
            <a:endParaRPr lang="en-US"/>
          </a:p>
        </p:txBody>
      </p:sp>
      <p:sp>
        <p:nvSpPr>
          <p:cNvPr id="5" name="Title 4"/>
          <p:cNvSpPr>
            <a:spLocks noGrp="1"/>
          </p:cNvSpPr>
          <p:nvPr>
            <p:ph type="title"/>
          </p:nvPr>
        </p:nvSpPr>
        <p:spPr/>
        <p:txBody>
          <a:bodyPr/>
          <a:lstStyle/>
          <a:p>
            <a:r>
              <a:rPr lang="en-US" dirty="0" smtClean="0"/>
              <a:t>Maximum Likelihood</a:t>
            </a:r>
            <a:endParaRPr lang="en-US" dirty="0"/>
          </a:p>
        </p:txBody>
      </p:sp>
      <p:sp>
        <p:nvSpPr>
          <p:cNvPr id="6" name="TextBox 5"/>
          <p:cNvSpPr txBox="1"/>
          <p:nvPr/>
        </p:nvSpPr>
        <p:spPr>
          <a:xfrm>
            <a:off x="2423803" y="1828800"/>
            <a:ext cx="4357997" cy="175432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p:txBody>
      </p:sp>
      <p:pic>
        <p:nvPicPr>
          <p:cNvPr id="7" name="Picture 6"/>
          <p:cNvPicPr>
            <a:picLocks noChangeAspect="1"/>
          </p:cNvPicPr>
          <p:nvPr/>
        </p:nvPicPr>
        <p:blipFill>
          <a:blip r:embed="rId3"/>
          <a:stretch>
            <a:fillRect/>
          </a:stretch>
        </p:blipFill>
        <p:spPr>
          <a:xfrm>
            <a:off x="2576203" y="1929071"/>
            <a:ext cx="3581400" cy="562369"/>
          </a:xfrm>
          <a:prstGeom prst="rect">
            <a:avLst/>
          </a:prstGeom>
        </p:spPr>
      </p:pic>
      <p:pic>
        <p:nvPicPr>
          <p:cNvPr id="8" name="Picture 7"/>
          <p:cNvPicPr>
            <a:picLocks noChangeAspect="1"/>
          </p:cNvPicPr>
          <p:nvPr/>
        </p:nvPicPr>
        <p:blipFill>
          <a:blip r:embed="rId4"/>
          <a:stretch>
            <a:fillRect/>
          </a:stretch>
        </p:blipFill>
        <p:spPr>
          <a:xfrm>
            <a:off x="2559768" y="2667000"/>
            <a:ext cx="4069632" cy="649941"/>
          </a:xfrm>
          <a:prstGeom prst="rect">
            <a:avLst/>
          </a:prstGeom>
        </p:spPr>
      </p:pic>
      <p:pic>
        <p:nvPicPr>
          <p:cNvPr id="12" name="Picture 11"/>
          <p:cNvPicPr>
            <a:picLocks noChangeAspect="1"/>
          </p:cNvPicPr>
          <p:nvPr/>
        </p:nvPicPr>
        <p:blipFill>
          <a:blip r:embed="rId5"/>
          <a:stretch>
            <a:fillRect/>
          </a:stretch>
        </p:blipFill>
        <p:spPr>
          <a:xfrm>
            <a:off x="4025900" y="1143000"/>
            <a:ext cx="2374900" cy="457200"/>
          </a:xfrm>
          <a:prstGeom prst="rect">
            <a:avLst/>
          </a:prstGeom>
        </p:spPr>
      </p:pic>
      <p:pic>
        <p:nvPicPr>
          <p:cNvPr id="14" name="Picture 13"/>
          <p:cNvPicPr>
            <a:picLocks noChangeAspect="1"/>
          </p:cNvPicPr>
          <p:nvPr/>
        </p:nvPicPr>
        <p:blipFill>
          <a:blip r:embed="rId6"/>
          <a:stretch>
            <a:fillRect/>
          </a:stretch>
        </p:blipFill>
        <p:spPr>
          <a:xfrm>
            <a:off x="1851212" y="3810000"/>
            <a:ext cx="6248400" cy="431800"/>
          </a:xfrm>
          <a:prstGeom prst="rect">
            <a:avLst/>
          </a:prstGeom>
        </p:spPr>
      </p:pic>
      <p:pic>
        <p:nvPicPr>
          <p:cNvPr id="16" name="Picture 15"/>
          <p:cNvPicPr>
            <a:picLocks noChangeAspect="1"/>
          </p:cNvPicPr>
          <p:nvPr/>
        </p:nvPicPr>
        <p:blipFill>
          <a:blip r:embed="rId7"/>
          <a:stretch>
            <a:fillRect/>
          </a:stretch>
        </p:blipFill>
        <p:spPr>
          <a:xfrm>
            <a:off x="1828800" y="4404088"/>
            <a:ext cx="5537200" cy="2044700"/>
          </a:xfrm>
          <a:prstGeom prst="rect">
            <a:avLst/>
          </a:prstGeom>
        </p:spPr>
      </p:pic>
      <p:sp>
        <p:nvSpPr>
          <p:cNvPr id="17" name="TextBox 16"/>
          <p:cNvSpPr txBox="1"/>
          <p:nvPr/>
        </p:nvSpPr>
        <p:spPr>
          <a:xfrm>
            <a:off x="2813506" y="1066800"/>
            <a:ext cx="920294" cy="461665"/>
          </a:xfrm>
          <a:prstGeom prst="rect">
            <a:avLst/>
          </a:prstGeom>
          <a:noFill/>
        </p:spPr>
        <p:txBody>
          <a:bodyPr wrap="none" rtlCol="0">
            <a:spAutoFit/>
          </a:bodyPr>
          <a:lstStyle/>
          <a:p>
            <a:r>
              <a:rPr lang="en-US" sz="2400" dirty="0" smtClean="0"/>
              <a:t>Goal:</a:t>
            </a:r>
            <a:endParaRPr lang="en-US" sz="2400" dirty="0"/>
          </a:p>
        </p:txBody>
      </p:sp>
    </p:spTree>
    <p:extLst>
      <p:ext uri="{BB962C8B-B14F-4D97-AF65-F5344CB8AC3E}">
        <p14:creationId xmlns:p14="http://schemas.microsoft.com/office/powerpoint/2010/main" val="3737659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7"/>
          </p:nvPr>
        </p:nvSpPr>
        <p:spPr/>
        <p:txBody>
          <a:bodyPr/>
          <a:lstStyle/>
          <a:p>
            <a:endParaRPr lang="en-US" dirty="0"/>
          </a:p>
        </p:txBody>
      </p:sp>
      <p:sp>
        <p:nvSpPr>
          <p:cNvPr id="4" name="Slide Number Placeholder 3"/>
          <p:cNvSpPr>
            <a:spLocks noGrp="1"/>
          </p:cNvSpPr>
          <p:nvPr>
            <p:ph type="sldNum" sz="quarter" idx="18"/>
          </p:nvPr>
        </p:nvSpPr>
        <p:spPr/>
        <p:txBody>
          <a:bodyPr/>
          <a:lstStyle/>
          <a:p>
            <a:fld id="{A077995F-332B-4C4C-BC91-A1950EC6AAF0}" type="slidenum">
              <a:rPr lang="en-US" smtClean="0"/>
              <a:pPr/>
              <a:t>7</a:t>
            </a:fld>
            <a:endParaRPr lang="en-US"/>
          </a:p>
        </p:txBody>
      </p:sp>
      <p:sp>
        <p:nvSpPr>
          <p:cNvPr id="5" name="Title 4"/>
          <p:cNvSpPr>
            <a:spLocks noGrp="1"/>
          </p:cNvSpPr>
          <p:nvPr>
            <p:ph type="title"/>
          </p:nvPr>
        </p:nvSpPr>
        <p:spPr/>
        <p:txBody>
          <a:bodyPr/>
          <a:lstStyle/>
          <a:p>
            <a:r>
              <a:rPr lang="en-US" dirty="0" smtClean="0"/>
              <a:t>Inference</a:t>
            </a:r>
            <a:endParaRPr lang="en-US" dirty="0"/>
          </a:p>
        </p:txBody>
      </p:sp>
      <p:pic>
        <p:nvPicPr>
          <p:cNvPr id="6" name="Picture 5"/>
          <p:cNvPicPr>
            <a:picLocks noChangeAspect="1"/>
          </p:cNvPicPr>
          <p:nvPr/>
        </p:nvPicPr>
        <p:blipFill>
          <a:blip r:embed="rId3"/>
          <a:stretch>
            <a:fillRect/>
          </a:stretch>
        </p:blipFill>
        <p:spPr>
          <a:xfrm>
            <a:off x="1280459" y="1600200"/>
            <a:ext cx="5943600" cy="1991106"/>
          </a:xfrm>
          <a:prstGeom prst="rect">
            <a:avLst/>
          </a:prstGeom>
        </p:spPr>
      </p:pic>
      <p:sp>
        <p:nvSpPr>
          <p:cNvPr id="8" name="TextBox 7"/>
          <p:cNvSpPr txBox="1"/>
          <p:nvPr/>
        </p:nvSpPr>
        <p:spPr>
          <a:xfrm>
            <a:off x="533400" y="3638490"/>
            <a:ext cx="2108269" cy="400110"/>
          </a:xfrm>
          <a:prstGeom prst="rect">
            <a:avLst/>
          </a:prstGeom>
          <a:noFill/>
        </p:spPr>
        <p:txBody>
          <a:bodyPr wrap="none" rtlCol="0">
            <a:spAutoFit/>
          </a:bodyPr>
          <a:lstStyle/>
          <a:p>
            <a:r>
              <a:rPr lang="en-US" sz="2000" dirty="0" smtClean="0">
                <a:latin typeface="Candara"/>
                <a:cs typeface="Candara"/>
              </a:rPr>
              <a:t>Gradient Descend</a:t>
            </a:r>
            <a:endParaRPr lang="en-US" sz="2000" dirty="0">
              <a:latin typeface="Candara"/>
              <a:cs typeface="Candara"/>
            </a:endParaRPr>
          </a:p>
        </p:txBody>
      </p:sp>
      <p:sp>
        <p:nvSpPr>
          <p:cNvPr id="10" name="TextBox 9"/>
          <p:cNvSpPr txBox="1"/>
          <p:nvPr/>
        </p:nvSpPr>
        <p:spPr>
          <a:xfrm>
            <a:off x="523858" y="1062335"/>
            <a:ext cx="1753229" cy="400110"/>
          </a:xfrm>
          <a:prstGeom prst="rect">
            <a:avLst/>
          </a:prstGeom>
          <a:noFill/>
        </p:spPr>
        <p:txBody>
          <a:bodyPr wrap="none" rtlCol="0">
            <a:spAutoFit/>
          </a:bodyPr>
          <a:lstStyle/>
          <a:p>
            <a:r>
              <a:rPr lang="en-US" sz="2000" dirty="0" smtClean="0">
                <a:latin typeface="Candara"/>
                <a:cs typeface="Candara"/>
              </a:rPr>
              <a:t>Log likelihood</a:t>
            </a:r>
            <a:endParaRPr lang="en-US" sz="2000" dirty="0">
              <a:latin typeface="Candara"/>
              <a:cs typeface="Candara"/>
            </a:endParaRPr>
          </a:p>
        </p:txBody>
      </p:sp>
      <p:pic>
        <p:nvPicPr>
          <p:cNvPr id="12" name="Picture 11"/>
          <p:cNvPicPr>
            <a:picLocks noChangeAspect="1"/>
          </p:cNvPicPr>
          <p:nvPr/>
        </p:nvPicPr>
        <p:blipFill>
          <a:blip r:embed="rId4"/>
          <a:stretch>
            <a:fillRect/>
          </a:stretch>
        </p:blipFill>
        <p:spPr>
          <a:xfrm>
            <a:off x="1447800" y="4191000"/>
            <a:ext cx="3061447" cy="696822"/>
          </a:xfrm>
          <a:prstGeom prst="rect">
            <a:avLst/>
          </a:prstGeom>
        </p:spPr>
      </p:pic>
      <p:sp>
        <p:nvSpPr>
          <p:cNvPr id="13" name="TextBox 12"/>
          <p:cNvSpPr txBox="1"/>
          <p:nvPr/>
        </p:nvSpPr>
        <p:spPr>
          <a:xfrm>
            <a:off x="533400" y="5010090"/>
            <a:ext cx="2166754" cy="400110"/>
          </a:xfrm>
          <a:prstGeom prst="rect">
            <a:avLst/>
          </a:prstGeom>
          <a:noFill/>
        </p:spPr>
        <p:txBody>
          <a:bodyPr wrap="none" rtlCol="0">
            <a:spAutoFit/>
          </a:bodyPr>
          <a:lstStyle/>
          <a:p>
            <a:r>
              <a:rPr lang="en-US" sz="2000" dirty="0" smtClean="0">
                <a:latin typeface="Candara"/>
                <a:cs typeface="Candara"/>
              </a:rPr>
              <a:t>Stochastic Update</a:t>
            </a:r>
            <a:endParaRPr lang="en-US" sz="2000" dirty="0">
              <a:latin typeface="Candara"/>
              <a:cs typeface="Candara"/>
            </a:endParaRPr>
          </a:p>
        </p:txBody>
      </p:sp>
      <p:pic>
        <p:nvPicPr>
          <p:cNvPr id="14" name="Picture 13"/>
          <p:cNvPicPr>
            <a:picLocks noChangeAspect="1"/>
          </p:cNvPicPr>
          <p:nvPr/>
        </p:nvPicPr>
        <p:blipFill>
          <a:blip r:embed="rId5"/>
          <a:stretch>
            <a:fillRect/>
          </a:stretch>
        </p:blipFill>
        <p:spPr>
          <a:xfrm>
            <a:off x="1600200" y="5549900"/>
            <a:ext cx="4267200" cy="469900"/>
          </a:xfrm>
          <a:prstGeom prst="rect">
            <a:avLst/>
          </a:prstGeom>
        </p:spPr>
      </p:pic>
    </p:spTree>
    <p:extLst>
      <p:ext uri="{BB962C8B-B14F-4D97-AF65-F5344CB8AC3E}">
        <p14:creationId xmlns:p14="http://schemas.microsoft.com/office/powerpoint/2010/main" val="3334588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7"/>
          </p:nvPr>
        </p:nvSpPr>
        <p:spPr/>
        <p:txBody>
          <a:bodyPr/>
          <a:lstStyle/>
          <a:p>
            <a:endParaRPr lang="en-US" dirty="0"/>
          </a:p>
        </p:txBody>
      </p:sp>
      <p:sp>
        <p:nvSpPr>
          <p:cNvPr id="4" name="Slide Number Placeholder 3"/>
          <p:cNvSpPr>
            <a:spLocks noGrp="1"/>
          </p:cNvSpPr>
          <p:nvPr>
            <p:ph type="sldNum" sz="quarter" idx="18"/>
          </p:nvPr>
        </p:nvSpPr>
        <p:spPr/>
        <p:txBody>
          <a:bodyPr/>
          <a:lstStyle/>
          <a:p>
            <a:fld id="{A077995F-332B-4C4C-BC91-A1950EC6AAF0}" type="slidenum">
              <a:rPr lang="en-US" smtClean="0"/>
              <a:pPr/>
              <a:t>8</a:t>
            </a:fld>
            <a:endParaRPr lang="en-US"/>
          </a:p>
        </p:txBody>
      </p:sp>
      <p:sp>
        <p:nvSpPr>
          <p:cNvPr id="5" name="Title 4"/>
          <p:cNvSpPr>
            <a:spLocks noGrp="1"/>
          </p:cNvSpPr>
          <p:nvPr>
            <p:ph type="title"/>
          </p:nvPr>
        </p:nvSpPr>
        <p:spPr/>
        <p:txBody>
          <a:bodyPr/>
          <a:lstStyle/>
          <a:p>
            <a:r>
              <a:rPr lang="en-US" dirty="0" smtClean="0"/>
              <a:t>Other optimization method</a:t>
            </a:r>
            <a:endParaRPr lang="en-US" dirty="0"/>
          </a:p>
        </p:txBody>
      </p:sp>
      <p:pic>
        <p:nvPicPr>
          <p:cNvPr id="8" name="Content Placeholder 7"/>
          <p:cNvPicPr>
            <a:picLocks noGrp="1" noChangeAspect="1"/>
          </p:cNvPicPr>
          <p:nvPr>
            <p:ph sz="quarter" idx="15"/>
          </p:nvPr>
        </p:nvPicPr>
        <p:blipFill>
          <a:blip r:embed="rId3"/>
          <a:srcRect t="6567" b="6567"/>
          <a:stretch>
            <a:fillRect/>
          </a:stretch>
        </p:blipFill>
        <p:spPr>
          <a:xfrm>
            <a:off x="5269753" y="1210779"/>
            <a:ext cx="3068472" cy="1868978"/>
          </a:xfrm>
        </p:spPr>
      </p:pic>
      <p:sp>
        <p:nvSpPr>
          <p:cNvPr id="9" name="TextBox 8"/>
          <p:cNvSpPr txBox="1"/>
          <p:nvPr/>
        </p:nvSpPr>
        <p:spPr>
          <a:xfrm>
            <a:off x="457200" y="1066096"/>
            <a:ext cx="2547091" cy="461665"/>
          </a:xfrm>
          <a:prstGeom prst="rect">
            <a:avLst/>
          </a:prstGeom>
          <a:noFill/>
        </p:spPr>
        <p:txBody>
          <a:bodyPr wrap="none" rtlCol="0">
            <a:spAutoFit/>
          </a:bodyPr>
          <a:lstStyle/>
          <a:p>
            <a:r>
              <a:rPr lang="en-US" sz="2400" b="1" dirty="0" smtClean="0">
                <a:latin typeface="Candara"/>
                <a:cs typeface="Candara"/>
              </a:rPr>
              <a:t>Newton’s Method </a:t>
            </a:r>
            <a:endParaRPr lang="en-US" sz="2400" b="1" dirty="0">
              <a:latin typeface="Candara"/>
              <a:cs typeface="Candara"/>
            </a:endParaRPr>
          </a:p>
        </p:txBody>
      </p:sp>
      <p:sp>
        <p:nvSpPr>
          <p:cNvPr id="10" name="TextBox 9"/>
          <p:cNvSpPr txBox="1"/>
          <p:nvPr/>
        </p:nvSpPr>
        <p:spPr>
          <a:xfrm>
            <a:off x="685800" y="1752600"/>
            <a:ext cx="2362200" cy="369332"/>
          </a:xfrm>
          <a:prstGeom prst="rect">
            <a:avLst/>
          </a:prstGeom>
          <a:noFill/>
        </p:spPr>
        <p:txBody>
          <a:bodyPr wrap="square" rtlCol="0">
            <a:spAutoFit/>
          </a:bodyPr>
          <a:lstStyle/>
          <a:p>
            <a:r>
              <a:rPr lang="en-US" dirty="0" smtClean="0">
                <a:latin typeface="Candara"/>
                <a:cs typeface="Candara"/>
              </a:rPr>
              <a:t>Find       </a:t>
            </a:r>
            <a:r>
              <a:rPr lang="en-US" dirty="0" err="1" smtClean="0">
                <a:latin typeface="Candara"/>
                <a:cs typeface="Candara"/>
              </a:rPr>
              <a:t>s.t.</a:t>
            </a:r>
            <a:r>
              <a:rPr lang="en-US" dirty="0" smtClean="0">
                <a:latin typeface="Candara"/>
                <a:cs typeface="Candara"/>
              </a:rPr>
              <a:t>  </a:t>
            </a:r>
            <a:endParaRPr lang="en-US" dirty="0">
              <a:latin typeface="Candara"/>
              <a:cs typeface="Candara"/>
            </a:endParaRPr>
          </a:p>
        </p:txBody>
      </p:sp>
      <p:pic>
        <p:nvPicPr>
          <p:cNvPr id="11" name="Picture 10"/>
          <p:cNvPicPr>
            <a:picLocks noChangeAspect="1"/>
          </p:cNvPicPr>
          <p:nvPr/>
        </p:nvPicPr>
        <p:blipFill>
          <a:blip r:embed="rId4"/>
          <a:stretch>
            <a:fillRect/>
          </a:stretch>
        </p:blipFill>
        <p:spPr>
          <a:xfrm>
            <a:off x="1882577" y="1828800"/>
            <a:ext cx="860623" cy="240604"/>
          </a:xfrm>
          <a:prstGeom prst="rect">
            <a:avLst/>
          </a:prstGeom>
        </p:spPr>
      </p:pic>
      <p:pic>
        <p:nvPicPr>
          <p:cNvPr id="13" name="Picture 12"/>
          <p:cNvPicPr>
            <a:picLocks noChangeAspect="1"/>
          </p:cNvPicPr>
          <p:nvPr/>
        </p:nvPicPr>
        <p:blipFill>
          <a:blip r:embed="rId5"/>
          <a:stretch>
            <a:fillRect/>
          </a:stretch>
        </p:blipFill>
        <p:spPr>
          <a:xfrm>
            <a:off x="1295400" y="1886375"/>
            <a:ext cx="139700" cy="127000"/>
          </a:xfrm>
          <a:prstGeom prst="rect">
            <a:avLst/>
          </a:prstGeom>
        </p:spPr>
      </p:pic>
      <p:sp>
        <p:nvSpPr>
          <p:cNvPr id="14" name="TextBox 13"/>
          <p:cNvSpPr txBox="1"/>
          <p:nvPr/>
        </p:nvSpPr>
        <p:spPr>
          <a:xfrm>
            <a:off x="685800" y="2145268"/>
            <a:ext cx="2362200" cy="369332"/>
          </a:xfrm>
          <a:prstGeom prst="rect">
            <a:avLst/>
          </a:prstGeom>
          <a:noFill/>
        </p:spPr>
        <p:txBody>
          <a:bodyPr wrap="square" rtlCol="0">
            <a:spAutoFit/>
          </a:bodyPr>
          <a:lstStyle/>
          <a:p>
            <a:r>
              <a:rPr lang="en-US" altLang="zh-CN" dirty="0" smtClean="0">
                <a:latin typeface="Candara"/>
                <a:cs typeface="Candara"/>
              </a:rPr>
              <a:t>Newton iteration:</a:t>
            </a:r>
            <a:r>
              <a:rPr lang="en-US" dirty="0" smtClean="0">
                <a:latin typeface="Candara"/>
                <a:cs typeface="Candara"/>
              </a:rPr>
              <a:t>  </a:t>
            </a:r>
            <a:endParaRPr lang="en-US" dirty="0">
              <a:latin typeface="Candara"/>
              <a:cs typeface="Candara"/>
            </a:endParaRPr>
          </a:p>
        </p:txBody>
      </p:sp>
      <p:pic>
        <p:nvPicPr>
          <p:cNvPr id="15" name="Picture 14"/>
          <p:cNvPicPr>
            <a:picLocks noChangeAspect="1"/>
          </p:cNvPicPr>
          <p:nvPr/>
        </p:nvPicPr>
        <p:blipFill>
          <a:blip r:embed="rId6"/>
          <a:stretch>
            <a:fillRect/>
          </a:stretch>
        </p:blipFill>
        <p:spPr>
          <a:xfrm>
            <a:off x="2895600" y="2048486"/>
            <a:ext cx="1600200" cy="609600"/>
          </a:xfrm>
          <a:prstGeom prst="rect">
            <a:avLst/>
          </a:prstGeom>
        </p:spPr>
      </p:pic>
      <p:pic>
        <p:nvPicPr>
          <p:cNvPr id="18" name="Picture 1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179" y="3186959"/>
            <a:ext cx="3309621" cy="486709"/>
          </a:xfrm>
          <a:prstGeom prst="rect">
            <a:avLst/>
          </a:prstGeom>
        </p:spPr>
      </p:pic>
      <p:pic>
        <p:nvPicPr>
          <p:cNvPr id="19" name="Picture 18"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2072" y="3809999"/>
            <a:ext cx="1682527" cy="667449"/>
          </a:xfrm>
          <a:prstGeom prst="rect">
            <a:avLst/>
          </a:prstGeom>
        </p:spPr>
      </p:pic>
      <p:pic>
        <p:nvPicPr>
          <p:cNvPr id="20" name="Picture 19"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6673" y="4800600"/>
            <a:ext cx="2322979" cy="326032"/>
          </a:xfrm>
          <a:prstGeom prst="rect">
            <a:avLst/>
          </a:prstGeom>
        </p:spPr>
      </p:pic>
      <p:pic>
        <p:nvPicPr>
          <p:cNvPr id="22" name="Picture 21"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0100" y="5689600"/>
            <a:ext cx="1485900" cy="635000"/>
          </a:xfrm>
          <a:prstGeom prst="rect">
            <a:avLst/>
          </a:prstGeom>
        </p:spPr>
      </p:pic>
      <p:sp>
        <p:nvSpPr>
          <p:cNvPr id="23" name="TextBox 22"/>
          <p:cNvSpPr txBox="1"/>
          <p:nvPr/>
        </p:nvSpPr>
        <p:spPr>
          <a:xfrm>
            <a:off x="685800" y="5238690"/>
            <a:ext cx="2254168" cy="400110"/>
          </a:xfrm>
          <a:prstGeom prst="rect">
            <a:avLst/>
          </a:prstGeom>
          <a:noFill/>
        </p:spPr>
        <p:txBody>
          <a:bodyPr wrap="none" rtlCol="0">
            <a:spAutoFit/>
          </a:bodyPr>
          <a:lstStyle/>
          <a:p>
            <a:r>
              <a:rPr lang="en-US" sz="2000" dirty="0" smtClean="0">
                <a:latin typeface="Candara"/>
                <a:cs typeface="Candara"/>
              </a:rPr>
              <a:t>H is </a:t>
            </a:r>
            <a:r>
              <a:rPr lang="en-US" sz="2000" b="1" dirty="0" smtClean="0">
                <a:solidFill>
                  <a:srgbClr val="FF0000"/>
                </a:solidFill>
                <a:latin typeface="Candara"/>
                <a:cs typeface="Candara"/>
              </a:rPr>
              <a:t>Hessian matrix </a:t>
            </a:r>
            <a:endParaRPr lang="en-US" sz="2000" b="1" dirty="0">
              <a:solidFill>
                <a:srgbClr val="FF0000"/>
              </a:solidFill>
              <a:latin typeface="Candara"/>
              <a:cs typeface="Candara"/>
            </a:endParaRPr>
          </a:p>
        </p:txBody>
      </p:sp>
      <p:sp>
        <p:nvSpPr>
          <p:cNvPr id="24" name="TextBox 23"/>
          <p:cNvSpPr txBox="1"/>
          <p:nvPr/>
        </p:nvSpPr>
        <p:spPr>
          <a:xfrm>
            <a:off x="3886200" y="4191000"/>
            <a:ext cx="4800600"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Newton’s method </a:t>
            </a:r>
            <a:r>
              <a:rPr lang="en-US" dirty="0" err="1" smtClean="0"/>
              <a:t>vs</a:t>
            </a:r>
            <a:r>
              <a:rPr lang="en-US" dirty="0" smtClean="0"/>
              <a:t> Gradient descent:</a:t>
            </a:r>
          </a:p>
          <a:p>
            <a:r>
              <a:rPr lang="en-US" dirty="0"/>
              <a:t> </a:t>
            </a:r>
            <a:r>
              <a:rPr lang="en-US" dirty="0" smtClean="0"/>
              <a:t>- Newton’s method convergent faster</a:t>
            </a:r>
          </a:p>
          <a:p>
            <a:r>
              <a:rPr lang="en-US" dirty="0"/>
              <a:t> </a:t>
            </a:r>
            <a:r>
              <a:rPr lang="en-US" dirty="0" smtClean="0"/>
              <a:t>- Newton’s method is more expensive in each iteration</a:t>
            </a:r>
            <a:endParaRPr lang="en-US" dirty="0"/>
          </a:p>
        </p:txBody>
      </p:sp>
    </p:spTree>
    <p:extLst>
      <p:ext uri="{BB962C8B-B14F-4D97-AF65-F5344CB8AC3E}">
        <p14:creationId xmlns:p14="http://schemas.microsoft.com/office/powerpoint/2010/main" val="10655884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7"/>
          </p:nvPr>
        </p:nvSpPr>
        <p:spPr/>
        <p:txBody>
          <a:bodyPr/>
          <a:lstStyle/>
          <a:p>
            <a:endParaRPr lang="en-US" dirty="0"/>
          </a:p>
        </p:txBody>
      </p:sp>
      <p:sp>
        <p:nvSpPr>
          <p:cNvPr id="4" name="Slide Number Placeholder 3"/>
          <p:cNvSpPr>
            <a:spLocks noGrp="1"/>
          </p:cNvSpPr>
          <p:nvPr>
            <p:ph type="sldNum" sz="quarter" idx="18"/>
          </p:nvPr>
        </p:nvSpPr>
        <p:spPr/>
        <p:txBody>
          <a:bodyPr/>
          <a:lstStyle/>
          <a:p>
            <a:fld id="{A077995F-332B-4C4C-BC91-A1950EC6AAF0}" type="slidenum">
              <a:rPr lang="en-US" smtClean="0"/>
              <a:pPr/>
              <a:t>9</a:t>
            </a:fld>
            <a:endParaRPr lang="en-US"/>
          </a:p>
        </p:txBody>
      </p:sp>
      <p:sp>
        <p:nvSpPr>
          <p:cNvPr id="5" name="Title 4"/>
          <p:cNvSpPr>
            <a:spLocks noGrp="1"/>
          </p:cNvSpPr>
          <p:nvPr>
            <p:ph type="title"/>
          </p:nvPr>
        </p:nvSpPr>
        <p:spPr/>
        <p:txBody>
          <a:bodyPr/>
          <a:lstStyle/>
          <a:p>
            <a:r>
              <a:rPr lang="en-US" dirty="0"/>
              <a:t>Other optimization method</a:t>
            </a:r>
          </a:p>
        </p:txBody>
      </p:sp>
      <p:sp>
        <p:nvSpPr>
          <p:cNvPr id="6" name="TextBox 5"/>
          <p:cNvSpPr txBox="1"/>
          <p:nvPr/>
        </p:nvSpPr>
        <p:spPr>
          <a:xfrm>
            <a:off x="457200" y="1447800"/>
            <a:ext cx="3365525" cy="461665"/>
          </a:xfrm>
          <a:prstGeom prst="rect">
            <a:avLst/>
          </a:prstGeom>
          <a:noFill/>
        </p:spPr>
        <p:txBody>
          <a:bodyPr wrap="none" rtlCol="0">
            <a:spAutoFit/>
          </a:bodyPr>
          <a:lstStyle/>
          <a:p>
            <a:r>
              <a:rPr lang="en-US" sz="2400" b="1" dirty="0" smtClean="0">
                <a:latin typeface="Candara"/>
                <a:cs typeface="Candara"/>
              </a:rPr>
              <a:t>Quasi-Newton’s Method </a:t>
            </a:r>
            <a:endParaRPr lang="en-US" sz="2400" b="1" dirty="0">
              <a:latin typeface="Candara"/>
              <a:cs typeface="Candara"/>
            </a:endParaRPr>
          </a:p>
        </p:txBody>
      </p:sp>
      <p:sp>
        <p:nvSpPr>
          <p:cNvPr id="7" name="TextBox 6"/>
          <p:cNvSpPr txBox="1"/>
          <p:nvPr/>
        </p:nvSpPr>
        <p:spPr>
          <a:xfrm>
            <a:off x="1448074" y="2058104"/>
            <a:ext cx="5714726" cy="369332"/>
          </a:xfrm>
          <a:prstGeom prst="rect">
            <a:avLst/>
          </a:prstGeom>
          <a:noFill/>
        </p:spPr>
        <p:txBody>
          <a:bodyPr wrap="none" rtlCol="0">
            <a:spAutoFit/>
          </a:bodyPr>
          <a:lstStyle/>
          <a:p>
            <a:r>
              <a:rPr lang="en-US" dirty="0" smtClean="0"/>
              <a:t>Reduce the high cost when calculating Hessian matrix</a:t>
            </a:r>
            <a:endParaRPr lang="en-US" dirty="0"/>
          </a:p>
        </p:txBody>
      </p:sp>
      <p:sp>
        <p:nvSpPr>
          <p:cNvPr id="8" name="TextBox 7"/>
          <p:cNvSpPr txBox="1"/>
          <p:nvPr/>
        </p:nvSpPr>
        <p:spPr>
          <a:xfrm>
            <a:off x="520675" y="2591504"/>
            <a:ext cx="871903" cy="461665"/>
          </a:xfrm>
          <a:prstGeom prst="rect">
            <a:avLst/>
          </a:prstGeom>
          <a:noFill/>
        </p:spPr>
        <p:txBody>
          <a:bodyPr wrap="none" rtlCol="0">
            <a:spAutoFit/>
          </a:bodyPr>
          <a:lstStyle/>
          <a:p>
            <a:r>
              <a:rPr lang="en-US" sz="2400" b="1" dirty="0" smtClean="0">
                <a:latin typeface="Candara"/>
                <a:cs typeface="Candara"/>
              </a:rPr>
              <a:t>BFGS</a:t>
            </a:r>
            <a:endParaRPr lang="en-US" sz="2400" b="1" dirty="0">
              <a:latin typeface="Candara"/>
              <a:cs typeface="Candara"/>
            </a:endParaRPr>
          </a:p>
        </p:txBody>
      </p:sp>
      <p:sp>
        <p:nvSpPr>
          <p:cNvPr id="9" name="TextBox 8"/>
          <p:cNvSpPr txBox="1"/>
          <p:nvPr/>
        </p:nvSpPr>
        <p:spPr>
          <a:xfrm>
            <a:off x="1448074" y="3212772"/>
            <a:ext cx="3504122" cy="369332"/>
          </a:xfrm>
          <a:prstGeom prst="rect">
            <a:avLst/>
          </a:prstGeom>
          <a:noFill/>
        </p:spPr>
        <p:txBody>
          <a:bodyPr wrap="none" rtlCol="0">
            <a:spAutoFit/>
          </a:bodyPr>
          <a:lstStyle/>
          <a:p>
            <a:r>
              <a:rPr lang="en-US" dirty="0" smtClean="0"/>
              <a:t>A kind of quasi-newton’s method</a:t>
            </a:r>
            <a:endParaRPr lang="en-US" dirty="0"/>
          </a:p>
        </p:txBody>
      </p:sp>
      <p:sp>
        <p:nvSpPr>
          <p:cNvPr id="10" name="TextBox 9"/>
          <p:cNvSpPr txBox="1"/>
          <p:nvPr/>
        </p:nvSpPr>
        <p:spPr>
          <a:xfrm>
            <a:off x="533400" y="3810704"/>
            <a:ext cx="1098828" cy="461665"/>
          </a:xfrm>
          <a:prstGeom prst="rect">
            <a:avLst/>
          </a:prstGeom>
          <a:noFill/>
        </p:spPr>
        <p:txBody>
          <a:bodyPr wrap="none" rtlCol="0">
            <a:spAutoFit/>
          </a:bodyPr>
          <a:lstStyle/>
          <a:p>
            <a:r>
              <a:rPr lang="en-US" sz="2400" b="1" dirty="0" smtClean="0">
                <a:latin typeface="Candara"/>
                <a:cs typeface="Candara"/>
              </a:rPr>
              <a:t>L-BFGS</a:t>
            </a:r>
            <a:endParaRPr lang="en-US" sz="2400" b="1" dirty="0">
              <a:latin typeface="Candara"/>
              <a:cs typeface="Candara"/>
            </a:endParaRPr>
          </a:p>
        </p:txBody>
      </p:sp>
      <p:sp>
        <p:nvSpPr>
          <p:cNvPr id="11" name="TextBox 10"/>
          <p:cNvSpPr txBox="1"/>
          <p:nvPr/>
        </p:nvSpPr>
        <p:spPr>
          <a:xfrm>
            <a:off x="1447800" y="4355772"/>
            <a:ext cx="4533400" cy="369332"/>
          </a:xfrm>
          <a:prstGeom prst="rect">
            <a:avLst/>
          </a:prstGeom>
          <a:noFill/>
        </p:spPr>
        <p:txBody>
          <a:bodyPr wrap="none" rtlCol="0">
            <a:spAutoFit/>
          </a:bodyPr>
          <a:lstStyle/>
          <a:p>
            <a:r>
              <a:rPr lang="en-US" altLang="zh-CN" dirty="0" smtClean="0"/>
              <a:t>Approximates BFGS using limited memory</a:t>
            </a:r>
            <a:endParaRPr lang="en-US" dirty="0"/>
          </a:p>
        </p:txBody>
      </p:sp>
    </p:spTree>
    <p:extLst>
      <p:ext uri="{BB962C8B-B14F-4D97-AF65-F5344CB8AC3E}">
        <p14:creationId xmlns:p14="http://schemas.microsoft.com/office/powerpoint/2010/main" val="6825712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hulu">
  <a:themeElements>
    <a:clrScheme name="2012Hulu_Theme">
      <a:dk1>
        <a:srgbClr val="212121"/>
      </a:dk1>
      <a:lt1>
        <a:srgbClr val="FFFFFF"/>
      </a:lt1>
      <a:dk2>
        <a:srgbClr val="4D4D4D"/>
      </a:dk2>
      <a:lt2>
        <a:srgbClr val="B3B3B3"/>
      </a:lt2>
      <a:accent1>
        <a:srgbClr val="8CC83C"/>
      </a:accent1>
      <a:accent2>
        <a:srgbClr val="5588BB"/>
      </a:accent2>
      <a:accent3>
        <a:srgbClr val="FF6400"/>
      </a:accent3>
      <a:accent4>
        <a:srgbClr val="AD3456"/>
      </a:accent4>
      <a:accent5>
        <a:srgbClr val="4B3183"/>
      </a:accent5>
      <a:accent6>
        <a:srgbClr val="D20000"/>
      </a:accent6>
      <a:hlink>
        <a:srgbClr val="5588BB"/>
      </a:hlink>
      <a:folHlink>
        <a:srgbClr val="5588BB"/>
      </a:folHlink>
    </a:clrScheme>
    <a:fontScheme name="2012Hulu_Theme">
      <a:majorFont>
        <a:latin typeface="Helvetica"/>
        <a:ea typeface=""/>
        <a:cs typeface=""/>
        <a:font script="Latin" typeface="Arial Black"/>
      </a:majorFont>
      <a:minorFont>
        <a:latin typeface="Helvetica"/>
        <a:ea typeface=""/>
        <a:cs typeface=""/>
        <a:font script="Latin" typeface="Arial"/>
      </a:minorFont>
    </a:fontScheme>
    <a:fmtScheme name="2012Hulu_Theme">
      <a:fillStyleLst>
        <a:solidFill>
          <a:schemeClr val="phClr"/>
        </a:solidFill>
        <a:solidFill>
          <a:schemeClr val="phClr"/>
        </a:solidFill>
        <a:gradFill rotWithShape="1">
          <a:gsLst>
            <a:gs pos="0">
              <a:schemeClr val="phClr">
                <a:shade val="70000"/>
                <a:satMod val="10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reflection blurRad="12700" stA="20000" endPos="30000" dist="38100" dir="5400000" sy="-100000" rotWithShape="0"/>
          </a:effectLst>
        </a:effectStyle>
        <a:effectStyle>
          <a:effectLst>
            <a:outerShdw blurRad="127000" dist="25400" dir="5400000" algn="ctr" rotWithShape="0">
              <a:srgbClr val="000000">
                <a:alpha val="70000"/>
              </a:srgbClr>
            </a:outerShdw>
          </a:effectLst>
        </a:effectStyle>
        <a:effectStyle>
          <a:effectLst/>
          <a:scene3d>
            <a:camera prst="orthographicFront">
              <a:rot lat="0" lon="0" rev="0"/>
            </a:camera>
            <a:lightRig rig="threePt" dir="t">
              <a:rot lat="0" lon="0" rev="1200000"/>
            </a:lightRig>
          </a:scene3d>
          <a:sp3d>
            <a:bevelT w="38100" h="12700"/>
          </a:sp3d>
        </a:effectStyle>
      </a:effectStyleLst>
      <a:bgFillStyleLst>
        <a:blipFill rotWithShape="1">
          <a:blip xmlns:r="http://schemas.openxmlformats.org/officeDocument/2006/relationships" r:embed="rId1"/>
          <a:stretch/>
        </a:blipFill>
        <a:blipFill rotWithShape="1">
          <a:blip xmlns:r="http://schemas.openxmlformats.org/officeDocument/2006/relationships" r:embed="rId2"/>
          <a:stretch/>
        </a:blipFill>
        <a:solidFill>
          <a:schemeClr val="dk1"/>
        </a:soli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hulu.pptx</Template>
  <TotalTime>14078</TotalTime>
  <Words>5126</Words>
  <Application>Microsoft Macintosh PowerPoint</Application>
  <PresentationFormat>On-screen Show (4:3)</PresentationFormat>
  <Paragraphs>483</Paragraphs>
  <Slides>33</Slides>
  <Notes>24</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hulu</vt:lpstr>
      <vt:lpstr>Linear classification</vt:lpstr>
      <vt:lpstr>Review</vt:lpstr>
      <vt:lpstr>Linear Classification</vt:lpstr>
      <vt:lpstr>Logistic Regression</vt:lpstr>
      <vt:lpstr>Logistic function</vt:lpstr>
      <vt:lpstr>Maximum Likelihood</vt:lpstr>
      <vt:lpstr>Inference</vt:lpstr>
      <vt:lpstr>Other optimization method</vt:lpstr>
      <vt:lpstr>Other optimization method</vt:lpstr>
      <vt:lpstr>Regularization</vt:lpstr>
      <vt:lpstr>Another view of the Regularization</vt:lpstr>
      <vt:lpstr>Inference</vt:lpstr>
      <vt:lpstr>L1 vs L2</vt:lpstr>
      <vt:lpstr>Multi-Classification</vt:lpstr>
      <vt:lpstr>Logistic Regression vs Linear Regression</vt:lpstr>
      <vt:lpstr>What can logistic regression Does</vt:lpstr>
      <vt:lpstr>Application</vt:lpstr>
      <vt:lpstr>SVM</vt:lpstr>
      <vt:lpstr>Definition</vt:lpstr>
      <vt:lpstr>Basic Idea -- Maximum margin</vt:lpstr>
      <vt:lpstr>optimization objective</vt:lpstr>
      <vt:lpstr>Lagrange Duality</vt:lpstr>
      <vt:lpstr>Dual problem</vt:lpstr>
      <vt:lpstr>SVM inference</vt:lpstr>
      <vt:lpstr>SVM inference 2</vt:lpstr>
      <vt:lpstr>Linear Inseparable Case</vt:lpstr>
      <vt:lpstr>Kernel</vt:lpstr>
      <vt:lpstr>Commen kernels</vt:lpstr>
      <vt:lpstr>Non-separable Case</vt:lpstr>
      <vt:lpstr>How to solve the DUAL problem</vt:lpstr>
      <vt:lpstr>SVM Summarize</vt:lpstr>
      <vt:lpstr>How to Build a SVM model</vt:lpstr>
      <vt:lpstr>SVM vs Logistic regression</vt:lpstr>
    </vt:vector>
  </TitlesOfParts>
  <Manager>Tom Walker</Manager>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dc:title>
  <dc:creator>Jeannette Lee</dc:creator>
  <cp:lastModifiedBy>Chunyang Wei</cp:lastModifiedBy>
  <cp:revision>313</cp:revision>
  <dcterms:created xsi:type="dcterms:W3CDTF">2013-08-08T23:11:26Z</dcterms:created>
  <dcterms:modified xsi:type="dcterms:W3CDTF">2013-09-21T14:32:02Z</dcterms:modified>
</cp:coreProperties>
</file>